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7"/>
  </p:notesMasterIdLst>
  <p:handoutMasterIdLst>
    <p:handoutMasterId r:id="rId38"/>
  </p:handoutMasterIdLst>
  <p:sldIdLst>
    <p:sldId id="289" r:id="rId2"/>
    <p:sldId id="291" r:id="rId3"/>
    <p:sldId id="292" r:id="rId4"/>
    <p:sldId id="296" r:id="rId5"/>
    <p:sldId id="293" r:id="rId6"/>
    <p:sldId id="297" r:id="rId7"/>
    <p:sldId id="298" r:id="rId8"/>
    <p:sldId id="299" r:id="rId9"/>
    <p:sldId id="294" r:id="rId10"/>
    <p:sldId id="300" r:id="rId11"/>
    <p:sldId id="295" r:id="rId12"/>
    <p:sldId id="301" r:id="rId13"/>
    <p:sldId id="302" r:id="rId14"/>
    <p:sldId id="303" r:id="rId15"/>
    <p:sldId id="304" r:id="rId16"/>
    <p:sldId id="305" r:id="rId17"/>
    <p:sldId id="322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3" r:id="rId35"/>
    <p:sldId id="32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은미" initials="이" lastIdx="1" clrIdx="0">
    <p:extLst>
      <p:ext uri="{19B8F6BF-5375-455C-9EA6-DF929625EA0E}">
        <p15:presenceInfo xmlns:p15="http://schemas.microsoft.com/office/powerpoint/2012/main" userId="이은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70" autoAdjust="0"/>
    <p:restoredTop sz="96370" autoAdjust="0"/>
  </p:normalViewPr>
  <p:slideViewPr>
    <p:cSldViewPr snapToGrid="0" showGuides="1">
      <p:cViewPr varScale="1">
        <p:scale>
          <a:sx n="111" d="100"/>
          <a:sy n="111" d="100"/>
        </p:scale>
        <p:origin x="780" y="114"/>
      </p:cViewPr>
      <p:guideLst>
        <p:guide orient="horz" pos="504"/>
        <p:guide pos="385"/>
        <p:guide pos="5443"/>
        <p:guide orient="horz" pos="39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2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36B61DA-06DD-418C-A600-29955A814A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AD2AAB0-64A7-4C66-B465-C9314797C0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A7747-C614-41F7-B99C-9985A040DFC1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29D3BFD-B2A9-4E4F-9773-F3865B40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B455744-F623-4A60-92C0-F08D1A4EC0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00053-09B4-4C63-AA88-D911C34CE7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8284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11D08-B476-45F3-801B-D8421F1704DE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17461-9BE5-4075-B14E-D150700F72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098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1" latinLnBrk="0" hangingPunct="1">
              <a:lnSpc>
                <a:spcPts val="1000"/>
              </a:lnSpc>
              <a:spcBef>
                <a:spcPts val="1200"/>
              </a:spcBef>
              <a:spcAft>
                <a:spcPts val="200"/>
              </a:spcAft>
              <a:buClr>
                <a:schemeClr val="bg1">
                  <a:lumMod val="75000"/>
                </a:schemeClr>
              </a:buClr>
              <a:tabLst>
                <a:tab pos="268288" algn="l"/>
              </a:tabLst>
              <a:defRPr/>
            </a:pPr>
            <a:endParaRPr lang="ko-KR" altLang="en-US" sz="1100" b="0" kern="1200">
              <a:solidFill>
                <a:schemeClr val="tx1"/>
              </a:solidFill>
              <a:latin typeface="KoPub돋움체 Light"/>
              <a:ea typeface="KoPub돋움체 Light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CFD458-384E-41D5-9F4E-C5A9375E21CD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07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흐름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>
            <a:off x="401299" y="653527"/>
            <a:ext cx="8336369" cy="111179"/>
            <a:chOff x="561814" y="758710"/>
            <a:chExt cx="8853119" cy="111179"/>
          </a:xfrm>
        </p:grpSpPr>
        <p:sp>
          <p:nvSpPr>
            <p:cNvPr id="37" name="직각 삼각형 36"/>
            <p:cNvSpPr/>
            <p:nvPr userDrawn="1"/>
          </p:nvSpPr>
          <p:spPr>
            <a:xfrm flipH="1" flipV="1">
              <a:off x="7085286" y="761505"/>
              <a:ext cx="2266135" cy="108384"/>
            </a:xfrm>
            <a:prstGeom prst="rtTriangle">
              <a:avLst/>
            </a:prstGeom>
            <a:gradFill>
              <a:gsLst>
                <a:gs pos="0">
                  <a:schemeClr val="bg1"/>
                </a:gs>
                <a:gs pos="100000">
                  <a:srgbClr val="BFBFBF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29720"/>
              <a:endParaRPr lang="ko-KR" altLang="en-US" sz="1240" dirty="0">
                <a:solidFill>
                  <a:prstClr val="white"/>
                </a:solidFill>
                <a:ea typeface="KoPub돋움체 Medium" panose="02020603020101020101" pitchFamily="18" charset="-127"/>
              </a:endParaRPr>
            </a:p>
          </p:txBody>
        </p:sp>
        <p:cxnSp>
          <p:nvCxnSpPr>
            <p:cNvPr id="38" name="직선 연결선 37"/>
            <p:cNvCxnSpPr/>
            <p:nvPr userDrawn="1"/>
          </p:nvCxnSpPr>
          <p:spPr>
            <a:xfrm>
              <a:off x="885243" y="758710"/>
              <a:ext cx="8529690" cy="0"/>
            </a:xfrm>
            <a:prstGeom prst="line">
              <a:avLst/>
            </a:prstGeom>
            <a:ln w="22225" cap="rnd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 userDrawn="1"/>
          </p:nvCxnSpPr>
          <p:spPr>
            <a:xfrm>
              <a:off x="561814" y="758710"/>
              <a:ext cx="340758" cy="0"/>
            </a:xfrm>
            <a:prstGeom prst="line">
              <a:avLst/>
            </a:prstGeom>
            <a:ln w="25400" cap="rnd">
              <a:solidFill>
                <a:srgbClr val="0538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1C161AD7-C609-4DCC-80C3-0D51F827EA92}"/>
              </a:ext>
            </a:extLst>
          </p:cNvPr>
          <p:cNvGrpSpPr/>
          <p:nvPr userDrawn="1"/>
        </p:nvGrpSpPr>
        <p:grpSpPr>
          <a:xfrm>
            <a:off x="251520" y="6538912"/>
            <a:ext cx="1861130" cy="199896"/>
            <a:chOff x="408700" y="643228"/>
            <a:chExt cx="3637191" cy="360605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6C8C857F-307E-4B6A-ABC2-771156385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394" y="643702"/>
              <a:ext cx="2128497" cy="297989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E7AB6731-FBDC-4858-86F6-F4B4E0AB8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700" y="643228"/>
              <a:ext cx="1489864" cy="360605"/>
            </a:xfrm>
            <a:prstGeom prst="rect">
              <a:avLst/>
            </a:prstGeom>
          </p:spPr>
        </p:pic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8FB910C0-D315-4A96-B19A-3445A2A0806B}"/>
                </a:ext>
              </a:extLst>
            </p:cNvPr>
            <p:cNvCxnSpPr>
              <a:cxnSpLocks/>
            </p:cNvCxnSpPr>
            <p:nvPr/>
          </p:nvCxnSpPr>
          <p:spPr>
            <a:xfrm>
              <a:off x="1847927" y="735395"/>
              <a:ext cx="0" cy="15768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슬라이드 번호 개체 틀 18">
            <a:extLst>
              <a:ext uri="{FF2B5EF4-FFF2-40B4-BE49-F238E27FC236}">
                <a16:creationId xmlns:a16="http://schemas.microsoft.com/office/drawing/2014/main" id="{E040A672-9DFF-4728-9EA0-3B5C83ECE0B2}"/>
              </a:ext>
            </a:extLst>
          </p:cNvPr>
          <p:cNvSpPr txBox="1">
            <a:spLocks/>
          </p:cNvSpPr>
          <p:nvPr userDrawn="1"/>
        </p:nvSpPr>
        <p:spPr>
          <a:xfrm>
            <a:off x="3693059" y="6407442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Rix모던고딕 EB"/>
                <a:ea typeface="굴림"/>
                <a:cs typeface="+mn-cs"/>
              </a:defRPr>
            </a:lvl1pPr>
            <a:lvl2pPr marL="454025" indent="3175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292929"/>
                </a:solidFill>
                <a:latin typeface="Rix모던고딕 EB"/>
                <a:ea typeface="굴림"/>
                <a:cs typeface="+mn-cs"/>
              </a:defRPr>
            </a:lvl2pPr>
            <a:lvl3pPr marL="909638" indent="4763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292929"/>
                </a:solidFill>
                <a:latin typeface="Rix모던고딕 EB"/>
                <a:ea typeface="굴림"/>
                <a:cs typeface="+mn-cs"/>
              </a:defRPr>
            </a:lvl3pPr>
            <a:lvl4pPr marL="1365250" indent="635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292929"/>
                </a:solidFill>
                <a:latin typeface="Rix모던고딕 EB"/>
                <a:ea typeface="굴림"/>
                <a:cs typeface="+mn-cs"/>
              </a:defRPr>
            </a:lvl4pPr>
            <a:lvl5pPr marL="1819275" indent="9525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rgbClr val="292929"/>
                </a:solidFill>
                <a:latin typeface="Rix모던고딕 EB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rgbClr val="292929"/>
                </a:solidFill>
                <a:latin typeface="Rix모던고딕 EB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rgbClr val="292929"/>
                </a:solidFill>
                <a:latin typeface="Rix모던고딕 EB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rgbClr val="292929"/>
                </a:solidFill>
                <a:latin typeface="Rix모던고딕 EB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rgbClr val="292929"/>
                </a:solidFill>
                <a:latin typeface="Rix모던고딕 EB"/>
                <a:ea typeface="굴림"/>
                <a:cs typeface="+mn-cs"/>
              </a:defRPr>
            </a:lvl9pPr>
          </a:lstStyle>
          <a:p>
            <a:pPr algn="ctr"/>
            <a:fld id="{B10A8F86-DD25-4E05-9C40-D4C7321258A7}" type="slidenum">
              <a:rPr lang="ko-KR" altLang="en-US" sz="900" smtClean="0"/>
              <a:pPr algn="ctr"/>
              <a:t>‹#›</a:t>
            </a:fld>
            <a:endParaRPr lang="ko-KR" altLang="en-US" sz="9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EAB47C6-66F1-436B-A804-161650B940BF}"/>
              </a:ext>
            </a:extLst>
          </p:cNvPr>
          <p:cNvSpPr/>
          <p:nvPr userDrawn="1"/>
        </p:nvSpPr>
        <p:spPr>
          <a:xfrm>
            <a:off x="4560277" y="6564603"/>
            <a:ext cx="42203" cy="74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</a:pPr>
            <a:endParaRPr kumimoji="0" lang="ko-KR" altLang="en-US" sz="1200" spc="-45" dirty="0">
              <a:ln w="9525">
                <a:solidFill>
                  <a:srgbClr val="C9E7F7">
                    <a:alpha val="0"/>
                  </a:srgbClr>
                </a:solidFill>
              </a:ln>
              <a:solidFill>
                <a:schemeClr val="bg1"/>
              </a:solidFill>
              <a:latin typeface="KoPub돋움체 Bold"/>
              <a:ea typeface="KoPub돋움체 Bold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47480DD-4B1E-4C67-8DFF-33CB582CC7BD}"/>
              </a:ext>
            </a:extLst>
          </p:cNvPr>
          <p:cNvSpPr/>
          <p:nvPr userDrawn="1"/>
        </p:nvSpPr>
        <p:spPr>
          <a:xfrm>
            <a:off x="4840807" y="6564603"/>
            <a:ext cx="42203" cy="74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>
                  <a:lumMod val="75000"/>
                  <a:lumOff val="25000"/>
                </a:prstClr>
              </a:buClr>
            </a:pPr>
            <a:endParaRPr kumimoji="0" lang="ko-KR" altLang="en-US" sz="1200" spc="-45" dirty="0">
              <a:ln w="9525">
                <a:solidFill>
                  <a:srgbClr val="C9E7F7">
                    <a:alpha val="0"/>
                  </a:srgbClr>
                </a:solidFill>
              </a:ln>
              <a:solidFill>
                <a:schemeClr val="bg1"/>
              </a:solidFill>
              <a:latin typeface="KoPub돋움체 Bold"/>
              <a:ea typeface="KoPub돋움체 Bold"/>
            </a:endParaRPr>
          </a:p>
        </p:txBody>
      </p:sp>
    </p:spTree>
    <p:extLst>
      <p:ext uri="{BB962C8B-B14F-4D97-AF65-F5344CB8AC3E}">
        <p14:creationId xmlns:p14="http://schemas.microsoft.com/office/powerpoint/2010/main" val="22169974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9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B9F19-B76B-4898-B874-2A3F99285261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C9ED-698D-46C5-A3A2-B44348C0C0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90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3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직사각형 156">
            <a:extLst>
              <a:ext uri="{FF2B5EF4-FFF2-40B4-BE49-F238E27FC236}">
                <a16:creationId xmlns:a16="http://schemas.microsoft.com/office/drawing/2014/main" id="{780BD8C3-C101-4FAA-A310-A1C923262A6B}"/>
              </a:ext>
            </a:extLst>
          </p:cNvPr>
          <p:cNvSpPr/>
          <p:nvPr/>
        </p:nvSpPr>
        <p:spPr>
          <a:xfrm>
            <a:off x="1169194" y="1818019"/>
            <a:ext cx="6805613" cy="3825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>
                  <a:lumMod val="75000"/>
                  <a:lumOff val="25000"/>
                </a:prstClr>
              </a:buClr>
            </a:pPr>
            <a:endParaRPr lang="ko-KR" altLang="en-US" sz="1200" spc="-45" dirty="0">
              <a:ln w="9525">
                <a:solidFill>
                  <a:srgbClr val="C9E7F7">
                    <a:alpha val="0"/>
                  </a:srgbClr>
                </a:solidFill>
              </a:ln>
              <a:solidFill>
                <a:schemeClr val="bg1"/>
              </a:solidFill>
              <a:latin typeface="KoPub돋움체 Bold"/>
              <a:ea typeface="KoPub돋움체 Bold"/>
            </a:endParaRPr>
          </a:p>
        </p:txBody>
      </p:sp>
      <p:sp>
        <p:nvSpPr>
          <p:cNvPr id="103" name="Text Box 91">
            <a:extLst>
              <a:ext uri="{FF2B5EF4-FFF2-40B4-BE49-F238E27FC236}">
                <a16:creationId xmlns:a16="http://schemas.microsoft.com/office/drawing/2014/main" id="{F0B3C4FB-55C5-48F7-BA1A-1FCBED74D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666" y="1057754"/>
            <a:ext cx="807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ko-KR"/>
            </a:defPPr>
            <a:lvl1pPr indent="0" latinLnBrk="0">
              <a:spcBef>
                <a:spcPct val="0"/>
              </a:spcBef>
              <a:buClr>
                <a:srgbClr val="0085CD"/>
              </a:buClr>
              <a:buSzPct val="120000"/>
              <a:defRPr kumimoji="0" sz="14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KoPub돋움체 Medium" pitchFamily="18" charset="-127"/>
                <a:ea typeface="KoPub돋움체 Medium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50000"/>
              </a:spcBef>
              <a:defRPr kumimoji="1" sz="2100" baseline="-25000">
                <a:solidFill>
                  <a:schemeClr val="accent2"/>
                </a:solidFill>
                <a:latin typeface="나눔고딕 ExtraBold" pitchFamily="50" charset="-127"/>
                <a:ea typeface="나눔고딕 ExtraBold" pitchFamily="50" charset="-127"/>
              </a:defRPr>
            </a:lvl2pPr>
            <a:lvl3pPr marL="1143000" indent="-228600" eaLnBrk="0" hangingPunct="0">
              <a:spcBef>
                <a:spcPct val="50000"/>
              </a:spcBef>
              <a:defRPr kumimoji="1" sz="2100" baseline="-25000">
                <a:solidFill>
                  <a:schemeClr val="accent2"/>
                </a:solidFill>
                <a:latin typeface="나눔고딕 ExtraBold" pitchFamily="50" charset="-127"/>
                <a:ea typeface="나눔고딕 ExtraBold" pitchFamily="50" charset="-127"/>
              </a:defRPr>
            </a:lvl3pPr>
            <a:lvl4pPr marL="1600200" indent="-228600" eaLnBrk="0" hangingPunct="0">
              <a:spcBef>
                <a:spcPct val="50000"/>
              </a:spcBef>
              <a:defRPr kumimoji="1" sz="2100" baseline="-25000">
                <a:solidFill>
                  <a:schemeClr val="accent2"/>
                </a:solidFill>
                <a:latin typeface="나눔고딕 ExtraBold" pitchFamily="50" charset="-127"/>
                <a:ea typeface="나눔고딕 ExtraBold" pitchFamily="50" charset="-127"/>
              </a:defRPr>
            </a:lvl4pPr>
            <a:lvl5pPr marL="2057400" indent="-228600" eaLnBrk="0" hangingPunct="0">
              <a:spcBef>
                <a:spcPct val="50000"/>
              </a:spcBef>
              <a:defRPr kumimoji="1" sz="2100" baseline="-25000">
                <a:solidFill>
                  <a:schemeClr val="accent2"/>
                </a:solidFill>
                <a:latin typeface="나눔고딕 ExtraBold" pitchFamily="50" charset="-127"/>
                <a:ea typeface="나눔고딕 ExtraBold" pitchFamily="50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100" baseline="-25000">
                <a:solidFill>
                  <a:schemeClr val="accent2"/>
                </a:solidFill>
                <a:latin typeface="나눔고딕 ExtraBold" pitchFamily="50" charset="-127"/>
                <a:ea typeface="나눔고딕 ExtraBold" pitchFamily="50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100" baseline="-25000">
                <a:solidFill>
                  <a:schemeClr val="accent2"/>
                </a:solidFill>
                <a:latin typeface="나눔고딕 ExtraBold" pitchFamily="50" charset="-127"/>
                <a:ea typeface="나눔고딕 ExtraBold" pitchFamily="50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100" baseline="-25000">
                <a:solidFill>
                  <a:schemeClr val="accent2"/>
                </a:solidFill>
                <a:latin typeface="나눔고딕 ExtraBold" pitchFamily="50" charset="-127"/>
                <a:ea typeface="나눔고딕 ExtraBold" pitchFamily="50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100" baseline="-25000">
                <a:solidFill>
                  <a:schemeClr val="accent2"/>
                </a:solidFill>
                <a:latin typeface="나눔고딕 ExtraBold" pitchFamily="50" charset="-127"/>
                <a:ea typeface="나눔고딕 ExtraBold" pitchFamily="50" charset="-127"/>
              </a:defRPr>
            </a:lvl9pPr>
          </a:lstStyle>
          <a:p>
            <a:r>
              <a:rPr lang="ko-KR" altLang="en-US" sz="1800" dirty="0" err="1">
                <a:ln>
                  <a:solidFill>
                    <a:srgbClr val="D1D1D1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정산관리</a:t>
            </a:r>
            <a:endParaRPr lang="ko-KR" altLang="en-US" sz="1800" dirty="0">
              <a:ln>
                <a:solidFill>
                  <a:srgbClr val="D1D1D1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0F6EE7E3-9B84-45C0-8405-35681EEB07C9}"/>
              </a:ext>
            </a:extLst>
          </p:cNvPr>
          <p:cNvSpPr/>
          <p:nvPr/>
        </p:nvSpPr>
        <p:spPr>
          <a:xfrm>
            <a:off x="1183084" y="1136752"/>
            <a:ext cx="168155" cy="1681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>
                  <a:lumMod val="75000"/>
                  <a:lumOff val="25000"/>
                </a:prstClr>
              </a:buClr>
            </a:pPr>
            <a:endParaRPr lang="ko-KR" altLang="en-US" sz="1200" spc="-45" dirty="0">
              <a:ln w="9525">
                <a:solidFill>
                  <a:srgbClr val="C9E7F7">
                    <a:alpha val="0"/>
                  </a:srgbClr>
                </a:solidFill>
              </a:ln>
              <a:solidFill>
                <a:schemeClr val="bg1"/>
              </a:solidFill>
              <a:latin typeface="KoPub돋움체 Bold"/>
              <a:ea typeface="KoPub돋움체 Bold"/>
            </a:endParaRPr>
          </a:p>
        </p:txBody>
      </p:sp>
      <p:cxnSp>
        <p:nvCxnSpPr>
          <p:cNvPr id="236" name="직선 화살표 연결선 235">
            <a:extLst>
              <a:ext uri="{FF2B5EF4-FFF2-40B4-BE49-F238E27FC236}">
                <a16:creationId xmlns:a16="http://schemas.microsoft.com/office/drawing/2014/main" id="{C8309035-AFED-4461-99FC-29CEDC64C47E}"/>
              </a:ext>
            </a:extLst>
          </p:cNvPr>
          <p:cNvCxnSpPr>
            <a:cxnSpLocks/>
          </p:cNvCxnSpPr>
          <p:nvPr/>
        </p:nvCxnSpPr>
        <p:spPr>
          <a:xfrm>
            <a:off x="3059832" y="2828965"/>
            <a:ext cx="0" cy="191891"/>
          </a:xfrm>
          <a:prstGeom prst="straightConnector1">
            <a:avLst/>
          </a:prstGeom>
          <a:ln>
            <a:solidFill>
              <a:srgbClr val="0A3B60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직선 화살표 연결선 237">
            <a:extLst>
              <a:ext uri="{FF2B5EF4-FFF2-40B4-BE49-F238E27FC236}">
                <a16:creationId xmlns:a16="http://schemas.microsoft.com/office/drawing/2014/main" id="{04F2F6FA-159F-4885-B60F-31A9FEBF4E0E}"/>
              </a:ext>
            </a:extLst>
          </p:cNvPr>
          <p:cNvCxnSpPr>
            <a:cxnSpLocks/>
          </p:cNvCxnSpPr>
          <p:nvPr/>
        </p:nvCxnSpPr>
        <p:spPr>
          <a:xfrm>
            <a:off x="3059832" y="4779151"/>
            <a:ext cx="0" cy="355408"/>
          </a:xfrm>
          <a:prstGeom prst="straightConnector1">
            <a:avLst/>
          </a:prstGeom>
          <a:ln>
            <a:solidFill>
              <a:srgbClr val="0A3B60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" name="그룹 244">
            <a:extLst>
              <a:ext uri="{FF2B5EF4-FFF2-40B4-BE49-F238E27FC236}">
                <a16:creationId xmlns:a16="http://schemas.microsoft.com/office/drawing/2014/main" id="{CBE6B080-53F3-4B19-9AE9-CC038783878C}"/>
              </a:ext>
            </a:extLst>
          </p:cNvPr>
          <p:cNvGrpSpPr/>
          <p:nvPr/>
        </p:nvGrpSpPr>
        <p:grpSpPr>
          <a:xfrm>
            <a:off x="2141730" y="2473329"/>
            <a:ext cx="1763237" cy="400676"/>
            <a:chOff x="1298872" y="1613675"/>
            <a:chExt cx="2350982" cy="534235"/>
          </a:xfrm>
        </p:grpSpPr>
        <p:grpSp>
          <p:nvGrpSpPr>
            <p:cNvPr id="246" name="그룹 245">
              <a:extLst>
                <a:ext uri="{FF2B5EF4-FFF2-40B4-BE49-F238E27FC236}">
                  <a16:creationId xmlns:a16="http://schemas.microsoft.com/office/drawing/2014/main" id="{4C25A26A-3B2F-4A43-8F4C-56B9D8BBD1C7}"/>
                </a:ext>
              </a:extLst>
            </p:cNvPr>
            <p:cNvGrpSpPr/>
            <p:nvPr/>
          </p:nvGrpSpPr>
          <p:grpSpPr>
            <a:xfrm>
              <a:off x="1298872" y="1613675"/>
              <a:ext cx="2350982" cy="534235"/>
              <a:chOff x="774092" y="1818800"/>
              <a:chExt cx="1886229" cy="428625"/>
            </a:xfrm>
          </p:grpSpPr>
          <p:sp>
            <p:nvSpPr>
              <p:cNvPr id="248" name="모서리가 둥근 직사각형 623">
                <a:extLst>
                  <a:ext uri="{FF2B5EF4-FFF2-40B4-BE49-F238E27FC236}">
                    <a16:creationId xmlns:a16="http://schemas.microsoft.com/office/drawing/2014/main" id="{7266FDD6-75FE-4609-A9F4-D7D63D96EA94}"/>
                  </a:ext>
                </a:extLst>
              </p:cNvPr>
              <p:cNvSpPr/>
              <p:nvPr/>
            </p:nvSpPr>
            <p:spPr>
              <a:xfrm>
                <a:off x="774092" y="1818800"/>
                <a:ext cx="1856226" cy="428625"/>
              </a:xfrm>
              <a:prstGeom prst="roundRect">
                <a:avLst>
                  <a:gd name="adj" fmla="val 10953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>
                <a:outerShdw dist="254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1pPr>
                <a:lvl2pPr marL="454025" indent="317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2pPr>
                <a:lvl3pPr marL="909638" indent="4763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3pPr>
                <a:lvl4pPr marL="1365250" indent="635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4pPr>
                <a:lvl5pPr marL="1819275" indent="952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9pPr>
              </a:lstStyle>
              <a:p>
                <a:pPr algn="ctr"/>
                <a:endParaRPr lang="ko-KR" altLang="en-US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249" name="직사각형 248">
                <a:extLst>
                  <a:ext uri="{FF2B5EF4-FFF2-40B4-BE49-F238E27FC236}">
                    <a16:creationId xmlns:a16="http://schemas.microsoft.com/office/drawing/2014/main" id="{67E7C3F5-D60D-47BE-BA8E-722C6A261EB2}"/>
                  </a:ext>
                </a:extLst>
              </p:cNvPr>
              <p:cNvSpPr/>
              <p:nvPr/>
            </p:nvSpPr>
            <p:spPr>
              <a:xfrm>
                <a:off x="1110876" y="1906822"/>
                <a:ext cx="1549445" cy="271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latinLnBrk="0">
                  <a:buClr>
                    <a:schemeClr val="accent1">
                      <a:lumMod val="50000"/>
                    </a:schemeClr>
                  </a:buClr>
                </a:pPr>
                <a:r>
                  <a:rPr lang="ko-KR" altLang="en-US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집행내역 보완</a:t>
                </a:r>
              </a:p>
            </p:txBody>
          </p:sp>
          <p:sp>
            <p:nvSpPr>
              <p:cNvPr id="250" name="직사각형 249">
                <a:extLst>
                  <a:ext uri="{FF2B5EF4-FFF2-40B4-BE49-F238E27FC236}">
                    <a16:creationId xmlns:a16="http://schemas.microsoft.com/office/drawing/2014/main" id="{FD10CB64-6B75-4E97-BDBE-67A1F465CCE3}"/>
                  </a:ext>
                </a:extLst>
              </p:cNvPr>
              <p:cNvSpPr/>
              <p:nvPr/>
            </p:nvSpPr>
            <p:spPr>
              <a:xfrm>
                <a:off x="804095" y="1846064"/>
                <a:ext cx="45719" cy="3700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sz="12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247" name="직사각형 246">
              <a:extLst>
                <a:ext uri="{FF2B5EF4-FFF2-40B4-BE49-F238E27FC236}">
                  <a16:creationId xmlns:a16="http://schemas.microsoft.com/office/drawing/2014/main" id="{093A95E0-F1DD-48AB-95B4-4D1CC7312E2B}"/>
                </a:ext>
              </a:extLst>
            </p:cNvPr>
            <p:cNvSpPr/>
            <p:nvPr/>
          </p:nvSpPr>
          <p:spPr>
            <a:xfrm>
              <a:off x="1434135" y="1801394"/>
              <a:ext cx="347042" cy="1845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prstClr val="black">
                    <a:lumMod val="75000"/>
                    <a:lumOff val="25000"/>
                  </a:prstClr>
                </a:buClr>
              </a:pPr>
              <a:r>
                <a:rPr lang="en-US" altLang="ko-KR" sz="750" spc="-45" dirty="0">
                  <a:ln w="9525">
                    <a:solidFill>
                      <a:srgbClr val="C9E7F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KoPub돋움체 Bold"/>
                  <a:ea typeface="KoPub돋움체 Bold"/>
                </a:rPr>
                <a:t>3-1</a:t>
              </a:r>
              <a:endParaRPr lang="ko-KR" altLang="en-US" sz="750" spc="-45" dirty="0">
                <a:ln w="9525">
                  <a:solidFill>
                    <a:srgbClr val="C9E7F7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/>
                <a:ea typeface="KoPub돋움체 Bold"/>
              </a:endParaRPr>
            </a:p>
          </p:txBody>
        </p:sp>
      </p:grpSp>
      <p:grpSp>
        <p:nvGrpSpPr>
          <p:cNvPr id="257" name="그룹 256">
            <a:extLst>
              <a:ext uri="{FF2B5EF4-FFF2-40B4-BE49-F238E27FC236}">
                <a16:creationId xmlns:a16="http://schemas.microsoft.com/office/drawing/2014/main" id="{921CC177-8E9E-4C5D-9CC9-5C961F04819B}"/>
              </a:ext>
            </a:extLst>
          </p:cNvPr>
          <p:cNvGrpSpPr/>
          <p:nvPr/>
        </p:nvGrpSpPr>
        <p:grpSpPr>
          <a:xfrm>
            <a:off x="2141730" y="3568385"/>
            <a:ext cx="1763237" cy="400676"/>
            <a:chOff x="1298872" y="1613675"/>
            <a:chExt cx="2350982" cy="534235"/>
          </a:xfrm>
        </p:grpSpPr>
        <p:grpSp>
          <p:nvGrpSpPr>
            <p:cNvPr id="258" name="그룹 257">
              <a:extLst>
                <a:ext uri="{FF2B5EF4-FFF2-40B4-BE49-F238E27FC236}">
                  <a16:creationId xmlns:a16="http://schemas.microsoft.com/office/drawing/2014/main" id="{34F59294-8EE7-4D41-B0C1-EEF2A0967508}"/>
                </a:ext>
              </a:extLst>
            </p:cNvPr>
            <p:cNvGrpSpPr/>
            <p:nvPr/>
          </p:nvGrpSpPr>
          <p:grpSpPr>
            <a:xfrm>
              <a:off x="1298872" y="1613675"/>
              <a:ext cx="2350982" cy="534235"/>
              <a:chOff x="774092" y="1818800"/>
              <a:chExt cx="1886229" cy="428625"/>
            </a:xfrm>
          </p:grpSpPr>
          <p:sp>
            <p:nvSpPr>
              <p:cNvPr id="260" name="모서리가 둥근 직사각형 623">
                <a:extLst>
                  <a:ext uri="{FF2B5EF4-FFF2-40B4-BE49-F238E27FC236}">
                    <a16:creationId xmlns:a16="http://schemas.microsoft.com/office/drawing/2014/main" id="{93F5F516-4A09-40A8-BD12-C0F080141D93}"/>
                  </a:ext>
                </a:extLst>
              </p:cNvPr>
              <p:cNvSpPr/>
              <p:nvPr/>
            </p:nvSpPr>
            <p:spPr>
              <a:xfrm>
                <a:off x="774092" y="1818800"/>
                <a:ext cx="1856226" cy="428625"/>
              </a:xfrm>
              <a:prstGeom prst="roundRect">
                <a:avLst>
                  <a:gd name="adj" fmla="val 10953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>
                <a:outerShdw dist="254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1pPr>
                <a:lvl2pPr marL="454025" indent="317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2pPr>
                <a:lvl3pPr marL="909638" indent="4763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3pPr>
                <a:lvl4pPr marL="1365250" indent="635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4pPr>
                <a:lvl5pPr marL="1819275" indent="952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9pPr>
              </a:lstStyle>
              <a:p>
                <a:pPr algn="ctr"/>
                <a:endParaRPr lang="ko-KR" altLang="en-US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261" name="직사각형 260">
                <a:extLst>
                  <a:ext uri="{FF2B5EF4-FFF2-40B4-BE49-F238E27FC236}">
                    <a16:creationId xmlns:a16="http://schemas.microsoft.com/office/drawing/2014/main" id="{2C3CA6DE-5372-49AB-A2AC-E6200DDE9520}"/>
                  </a:ext>
                </a:extLst>
              </p:cNvPr>
              <p:cNvSpPr/>
              <p:nvPr/>
            </p:nvSpPr>
            <p:spPr>
              <a:xfrm>
                <a:off x="1110876" y="1906822"/>
                <a:ext cx="1549445" cy="271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latinLnBrk="0">
                  <a:buClr>
                    <a:schemeClr val="accent1">
                      <a:lumMod val="50000"/>
                    </a:schemeClr>
                  </a:buClr>
                </a:pPr>
                <a:r>
                  <a:rPr lang="ko-KR" altLang="en-US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실적보고서 작성</a:t>
                </a:r>
                <a:endParaRPr lang="en-US" altLang="ko-KR" sz="1050" dirty="0">
                  <a:ln w="317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262" name="직사각형 261">
                <a:extLst>
                  <a:ext uri="{FF2B5EF4-FFF2-40B4-BE49-F238E27FC236}">
                    <a16:creationId xmlns:a16="http://schemas.microsoft.com/office/drawing/2014/main" id="{8D587E52-0822-4FAB-90A4-660FF1E28D86}"/>
                  </a:ext>
                </a:extLst>
              </p:cNvPr>
              <p:cNvSpPr/>
              <p:nvPr/>
            </p:nvSpPr>
            <p:spPr>
              <a:xfrm>
                <a:off x="804095" y="1846064"/>
                <a:ext cx="45719" cy="3700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sz="12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259" name="직사각형 258">
              <a:extLst>
                <a:ext uri="{FF2B5EF4-FFF2-40B4-BE49-F238E27FC236}">
                  <a16:creationId xmlns:a16="http://schemas.microsoft.com/office/drawing/2014/main" id="{478859D9-985B-4C72-9BA7-EED7F7BAF082}"/>
                </a:ext>
              </a:extLst>
            </p:cNvPr>
            <p:cNvSpPr/>
            <p:nvPr/>
          </p:nvSpPr>
          <p:spPr>
            <a:xfrm>
              <a:off x="1434135" y="1801394"/>
              <a:ext cx="347042" cy="1845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prstClr val="black">
                    <a:lumMod val="75000"/>
                    <a:lumOff val="25000"/>
                  </a:prstClr>
                </a:buClr>
              </a:pPr>
              <a:r>
                <a:rPr lang="en-US" altLang="ko-KR" sz="750" spc="-45" dirty="0">
                  <a:ln w="9525">
                    <a:solidFill>
                      <a:srgbClr val="C9E7F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KoPub돋움체 Bold"/>
                  <a:ea typeface="KoPub돋움체 Bold"/>
                </a:rPr>
                <a:t>5</a:t>
              </a:r>
              <a:endParaRPr lang="ko-KR" altLang="en-US" sz="750" spc="-45" dirty="0">
                <a:ln w="9525">
                  <a:solidFill>
                    <a:srgbClr val="C9E7F7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/>
                <a:ea typeface="KoPub돋움체 Bold"/>
              </a:endParaRPr>
            </a:p>
          </p:txBody>
        </p:sp>
      </p:grpSp>
      <p:cxnSp>
        <p:nvCxnSpPr>
          <p:cNvPr id="263" name="직선 화살표 연결선 262">
            <a:extLst>
              <a:ext uri="{FF2B5EF4-FFF2-40B4-BE49-F238E27FC236}">
                <a16:creationId xmlns:a16="http://schemas.microsoft.com/office/drawing/2014/main" id="{F76C2326-7B32-49DB-BA7B-88BB90B981D9}"/>
              </a:ext>
            </a:extLst>
          </p:cNvPr>
          <p:cNvCxnSpPr>
            <a:cxnSpLocks/>
          </p:cNvCxnSpPr>
          <p:nvPr/>
        </p:nvCxnSpPr>
        <p:spPr>
          <a:xfrm>
            <a:off x="6145606" y="2281438"/>
            <a:ext cx="0" cy="191891"/>
          </a:xfrm>
          <a:prstGeom prst="straightConnector1">
            <a:avLst/>
          </a:prstGeom>
          <a:ln>
            <a:solidFill>
              <a:srgbClr val="0A3B60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4" name="그룹 263">
            <a:extLst>
              <a:ext uri="{FF2B5EF4-FFF2-40B4-BE49-F238E27FC236}">
                <a16:creationId xmlns:a16="http://schemas.microsoft.com/office/drawing/2014/main" id="{92C3551F-B5E6-4F57-9BD1-5BB68F214F51}"/>
              </a:ext>
            </a:extLst>
          </p:cNvPr>
          <p:cNvGrpSpPr/>
          <p:nvPr/>
        </p:nvGrpSpPr>
        <p:grpSpPr>
          <a:xfrm>
            <a:off x="5220072" y="1925801"/>
            <a:ext cx="1763237" cy="416988"/>
            <a:chOff x="1298872" y="1613677"/>
            <a:chExt cx="2350982" cy="555985"/>
          </a:xfrm>
        </p:grpSpPr>
        <p:grpSp>
          <p:nvGrpSpPr>
            <p:cNvPr id="265" name="그룹 264">
              <a:extLst>
                <a:ext uri="{FF2B5EF4-FFF2-40B4-BE49-F238E27FC236}">
                  <a16:creationId xmlns:a16="http://schemas.microsoft.com/office/drawing/2014/main" id="{A9A00A8B-6BF0-4950-9127-9BAFFB0A1397}"/>
                </a:ext>
              </a:extLst>
            </p:cNvPr>
            <p:cNvGrpSpPr/>
            <p:nvPr/>
          </p:nvGrpSpPr>
          <p:grpSpPr>
            <a:xfrm>
              <a:off x="1298872" y="1613677"/>
              <a:ext cx="2350982" cy="555985"/>
              <a:chOff x="774092" y="1818800"/>
              <a:chExt cx="1886229" cy="446075"/>
            </a:xfrm>
          </p:grpSpPr>
          <p:sp>
            <p:nvSpPr>
              <p:cNvPr id="267" name="모서리가 둥근 직사각형 623">
                <a:extLst>
                  <a:ext uri="{FF2B5EF4-FFF2-40B4-BE49-F238E27FC236}">
                    <a16:creationId xmlns:a16="http://schemas.microsoft.com/office/drawing/2014/main" id="{ABF03491-19EB-48A0-B973-2DC5DF26ED92}"/>
                  </a:ext>
                </a:extLst>
              </p:cNvPr>
              <p:cNvSpPr/>
              <p:nvPr/>
            </p:nvSpPr>
            <p:spPr>
              <a:xfrm>
                <a:off x="774092" y="1818800"/>
                <a:ext cx="1856226" cy="428625"/>
              </a:xfrm>
              <a:prstGeom prst="roundRect">
                <a:avLst>
                  <a:gd name="adj" fmla="val 10953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>
                <a:outerShdw dist="254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1pPr>
                <a:lvl2pPr marL="454025" indent="317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2pPr>
                <a:lvl3pPr marL="909638" indent="4763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3pPr>
                <a:lvl4pPr marL="1365250" indent="635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4pPr>
                <a:lvl5pPr marL="1819275" indent="952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9pPr>
              </a:lstStyle>
              <a:p>
                <a:pPr algn="ctr"/>
                <a:endParaRPr lang="ko-KR" altLang="en-US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268" name="직사각형 267">
                <a:extLst>
                  <a:ext uri="{FF2B5EF4-FFF2-40B4-BE49-F238E27FC236}">
                    <a16:creationId xmlns:a16="http://schemas.microsoft.com/office/drawing/2014/main" id="{C7C37D0C-C83D-4EE4-91FB-F8B41FCFC2A5}"/>
                  </a:ext>
                </a:extLst>
              </p:cNvPr>
              <p:cNvSpPr/>
              <p:nvPr/>
            </p:nvSpPr>
            <p:spPr>
              <a:xfrm>
                <a:off x="1110876" y="1820394"/>
                <a:ext cx="1549445" cy="44448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latinLnBrk="0">
                  <a:buClr>
                    <a:schemeClr val="accent1">
                      <a:lumMod val="50000"/>
                    </a:schemeClr>
                  </a:buClr>
                </a:pPr>
                <a:r>
                  <a:rPr lang="ko-KR" altLang="en-US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집행내역 검토</a:t>
                </a:r>
                <a:endParaRPr lang="en-US" altLang="ko-KR" sz="1050" dirty="0">
                  <a:ln w="317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 latinLnBrk="0">
                  <a:buClr>
                    <a:schemeClr val="accent1">
                      <a:lumMod val="50000"/>
                    </a:schemeClr>
                  </a:buClr>
                </a:pPr>
                <a:r>
                  <a:rPr lang="en-US" altLang="ko-KR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(</a:t>
                </a:r>
                <a:r>
                  <a:rPr lang="ko-KR" altLang="en-US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수행점검 동일 업무</a:t>
                </a:r>
                <a:r>
                  <a:rPr lang="en-US" altLang="ko-KR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)</a:t>
                </a:r>
                <a:endParaRPr lang="ko-KR" altLang="en-US" sz="1050" dirty="0">
                  <a:ln w="317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269" name="직사각형 268">
                <a:extLst>
                  <a:ext uri="{FF2B5EF4-FFF2-40B4-BE49-F238E27FC236}">
                    <a16:creationId xmlns:a16="http://schemas.microsoft.com/office/drawing/2014/main" id="{77BACC33-FE5B-492C-A488-0B5FF56C9510}"/>
                  </a:ext>
                </a:extLst>
              </p:cNvPr>
              <p:cNvSpPr/>
              <p:nvPr/>
            </p:nvSpPr>
            <p:spPr>
              <a:xfrm>
                <a:off x="804095" y="1846064"/>
                <a:ext cx="45719" cy="3700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sz="12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266" name="직사각형 265">
              <a:extLst>
                <a:ext uri="{FF2B5EF4-FFF2-40B4-BE49-F238E27FC236}">
                  <a16:creationId xmlns:a16="http://schemas.microsoft.com/office/drawing/2014/main" id="{1EECF66B-28D3-44B9-80EE-B839AC62610C}"/>
                </a:ext>
              </a:extLst>
            </p:cNvPr>
            <p:cNvSpPr/>
            <p:nvPr/>
          </p:nvSpPr>
          <p:spPr>
            <a:xfrm>
              <a:off x="1434135" y="1801394"/>
              <a:ext cx="347042" cy="1845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prstClr val="black">
                    <a:lumMod val="75000"/>
                    <a:lumOff val="25000"/>
                  </a:prstClr>
                </a:buClr>
              </a:pPr>
              <a:r>
                <a:rPr lang="en-US" altLang="ko-KR" sz="750" spc="-45" dirty="0">
                  <a:ln w="9525">
                    <a:solidFill>
                      <a:srgbClr val="C9E7F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KoPub돋움체 Bold"/>
                  <a:ea typeface="KoPub돋움체 Bold"/>
                </a:rPr>
                <a:t>2</a:t>
              </a:r>
              <a:endParaRPr lang="ko-KR" altLang="en-US" sz="750" spc="-45" dirty="0">
                <a:ln w="9525">
                  <a:solidFill>
                    <a:srgbClr val="C9E7F7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/>
                <a:ea typeface="KoPub돋움체 Bold"/>
              </a:endParaRPr>
            </a:p>
          </p:txBody>
        </p:sp>
      </p:grpSp>
      <p:cxnSp>
        <p:nvCxnSpPr>
          <p:cNvPr id="270" name="직선 화살표 연결선 269">
            <a:extLst>
              <a:ext uri="{FF2B5EF4-FFF2-40B4-BE49-F238E27FC236}">
                <a16:creationId xmlns:a16="http://schemas.microsoft.com/office/drawing/2014/main" id="{61E775CB-CF01-4DEC-88BC-02E017DC54B4}"/>
              </a:ext>
            </a:extLst>
          </p:cNvPr>
          <p:cNvCxnSpPr>
            <a:cxnSpLocks/>
          </p:cNvCxnSpPr>
          <p:nvPr/>
        </p:nvCxnSpPr>
        <p:spPr>
          <a:xfrm>
            <a:off x="6145607" y="2860842"/>
            <a:ext cx="0" cy="665020"/>
          </a:xfrm>
          <a:prstGeom prst="straightConnector1">
            <a:avLst/>
          </a:prstGeom>
          <a:ln>
            <a:solidFill>
              <a:srgbClr val="0A3B60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직선 화살표 연결선 277">
            <a:extLst>
              <a:ext uri="{FF2B5EF4-FFF2-40B4-BE49-F238E27FC236}">
                <a16:creationId xmlns:a16="http://schemas.microsoft.com/office/drawing/2014/main" id="{34ABEFA1-928D-424A-A6A7-9279D5310E07}"/>
              </a:ext>
            </a:extLst>
          </p:cNvPr>
          <p:cNvCxnSpPr>
            <a:cxnSpLocks/>
          </p:cNvCxnSpPr>
          <p:nvPr/>
        </p:nvCxnSpPr>
        <p:spPr>
          <a:xfrm>
            <a:off x="3761910" y="2110462"/>
            <a:ext cx="1441017" cy="0"/>
          </a:xfrm>
          <a:prstGeom prst="straightConnector1">
            <a:avLst/>
          </a:prstGeom>
          <a:ln>
            <a:solidFill>
              <a:srgbClr val="0A3B60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9" name="그룹 278">
            <a:extLst>
              <a:ext uri="{FF2B5EF4-FFF2-40B4-BE49-F238E27FC236}">
                <a16:creationId xmlns:a16="http://schemas.microsoft.com/office/drawing/2014/main" id="{E07F4C93-6FA5-467C-8A42-60540065A73B}"/>
              </a:ext>
            </a:extLst>
          </p:cNvPr>
          <p:cNvGrpSpPr/>
          <p:nvPr/>
        </p:nvGrpSpPr>
        <p:grpSpPr>
          <a:xfrm>
            <a:off x="5220073" y="5134559"/>
            <a:ext cx="1735190" cy="400676"/>
            <a:chOff x="1298872" y="1613675"/>
            <a:chExt cx="2313587" cy="534235"/>
          </a:xfrm>
        </p:grpSpPr>
        <p:grpSp>
          <p:nvGrpSpPr>
            <p:cNvPr id="280" name="그룹 279">
              <a:extLst>
                <a:ext uri="{FF2B5EF4-FFF2-40B4-BE49-F238E27FC236}">
                  <a16:creationId xmlns:a16="http://schemas.microsoft.com/office/drawing/2014/main" id="{351C71BA-71C6-42E3-9035-6A4EAF4D9175}"/>
                </a:ext>
              </a:extLst>
            </p:cNvPr>
            <p:cNvGrpSpPr/>
            <p:nvPr/>
          </p:nvGrpSpPr>
          <p:grpSpPr>
            <a:xfrm>
              <a:off x="1298872" y="1613675"/>
              <a:ext cx="2313587" cy="534235"/>
              <a:chOff x="774092" y="1818800"/>
              <a:chExt cx="1856226" cy="428625"/>
            </a:xfrm>
          </p:grpSpPr>
          <p:sp>
            <p:nvSpPr>
              <p:cNvPr id="282" name="모서리가 둥근 직사각형 623">
                <a:extLst>
                  <a:ext uri="{FF2B5EF4-FFF2-40B4-BE49-F238E27FC236}">
                    <a16:creationId xmlns:a16="http://schemas.microsoft.com/office/drawing/2014/main" id="{D3438EE7-C354-4BBA-AD4B-54B505012A0E}"/>
                  </a:ext>
                </a:extLst>
              </p:cNvPr>
              <p:cNvSpPr/>
              <p:nvPr/>
            </p:nvSpPr>
            <p:spPr>
              <a:xfrm>
                <a:off x="774092" y="1818800"/>
                <a:ext cx="1856226" cy="428625"/>
              </a:xfrm>
              <a:prstGeom prst="roundRect">
                <a:avLst>
                  <a:gd name="adj" fmla="val 10953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>
                <a:outerShdw dist="254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1pPr>
                <a:lvl2pPr marL="454025" indent="317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2pPr>
                <a:lvl3pPr marL="909638" indent="4763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3pPr>
                <a:lvl4pPr marL="1365250" indent="635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4pPr>
                <a:lvl5pPr marL="1819275" indent="952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9pPr>
              </a:lstStyle>
              <a:p>
                <a:pPr algn="ctr"/>
                <a:endParaRPr lang="ko-KR" altLang="en-US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283" name="직사각형 282">
                <a:extLst>
                  <a:ext uri="{FF2B5EF4-FFF2-40B4-BE49-F238E27FC236}">
                    <a16:creationId xmlns:a16="http://schemas.microsoft.com/office/drawing/2014/main" id="{28FEB469-02DE-4978-8C32-A6A88996F00D}"/>
                  </a:ext>
                </a:extLst>
              </p:cNvPr>
              <p:cNvSpPr/>
              <p:nvPr/>
            </p:nvSpPr>
            <p:spPr>
              <a:xfrm>
                <a:off x="1065957" y="1906822"/>
                <a:ext cx="1549445" cy="271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latinLnBrk="0">
                  <a:buClr>
                    <a:schemeClr val="accent1">
                      <a:lumMod val="50000"/>
                    </a:schemeClr>
                  </a:buClr>
                </a:pPr>
                <a:r>
                  <a:rPr lang="ko-KR" altLang="en-US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징수요청</a:t>
                </a:r>
              </a:p>
            </p:txBody>
          </p:sp>
          <p:sp>
            <p:nvSpPr>
              <p:cNvPr id="284" name="직사각형 283">
                <a:extLst>
                  <a:ext uri="{FF2B5EF4-FFF2-40B4-BE49-F238E27FC236}">
                    <a16:creationId xmlns:a16="http://schemas.microsoft.com/office/drawing/2014/main" id="{7200775A-529D-4D91-AA98-DA2F8AFB326F}"/>
                  </a:ext>
                </a:extLst>
              </p:cNvPr>
              <p:cNvSpPr/>
              <p:nvPr/>
            </p:nvSpPr>
            <p:spPr>
              <a:xfrm>
                <a:off x="804095" y="1846064"/>
                <a:ext cx="45719" cy="3700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sz="12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281" name="직사각형 280">
              <a:extLst>
                <a:ext uri="{FF2B5EF4-FFF2-40B4-BE49-F238E27FC236}">
                  <a16:creationId xmlns:a16="http://schemas.microsoft.com/office/drawing/2014/main" id="{79ADBA0D-DD22-4C6B-8E61-34529691689A}"/>
                </a:ext>
              </a:extLst>
            </p:cNvPr>
            <p:cNvSpPr/>
            <p:nvPr/>
          </p:nvSpPr>
          <p:spPr>
            <a:xfrm>
              <a:off x="1434135" y="1801394"/>
              <a:ext cx="347042" cy="1845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prstClr val="black">
                    <a:lumMod val="75000"/>
                    <a:lumOff val="25000"/>
                  </a:prstClr>
                </a:buClr>
              </a:pPr>
              <a:r>
                <a:rPr lang="en-US" altLang="ko-KR" sz="750" spc="-45" dirty="0">
                  <a:ln w="9525">
                    <a:solidFill>
                      <a:srgbClr val="C9E7F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KoPub돋움체 Bold"/>
                  <a:ea typeface="KoPub돋움체 Bold"/>
                </a:rPr>
                <a:t>8</a:t>
              </a:r>
              <a:endParaRPr lang="ko-KR" altLang="en-US" sz="750" spc="-45" dirty="0">
                <a:ln w="9525">
                  <a:solidFill>
                    <a:srgbClr val="C9E7F7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/>
                <a:ea typeface="KoPub돋움체 Bold"/>
              </a:endParaRPr>
            </a:p>
          </p:txBody>
        </p:sp>
      </p:grpSp>
      <p:sp>
        <p:nvSpPr>
          <p:cNvPr id="285" name="타원 284">
            <a:extLst>
              <a:ext uri="{FF2B5EF4-FFF2-40B4-BE49-F238E27FC236}">
                <a16:creationId xmlns:a16="http://schemas.microsoft.com/office/drawing/2014/main" id="{ACDA5BE6-079B-4261-BFFF-776E900DBE7B}"/>
              </a:ext>
            </a:extLst>
          </p:cNvPr>
          <p:cNvSpPr/>
          <p:nvPr/>
        </p:nvSpPr>
        <p:spPr>
          <a:xfrm>
            <a:off x="4572000" y="3004376"/>
            <a:ext cx="417156" cy="417156"/>
          </a:xfrm>
          <a:prstGeom prst="ellipse">
            <a:avLst/>
          </a:prstGeom>
          <a:solidFill>
            <a:srgbClr val="053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buClr>
                <a:prstClr val="black">
                  <a:lumMod val="75000"/>
                  <a:lumOff val="25000"/>
                </a:prstClr>
              </a:buClr>
            </a:pPr>
            <a:r>
              <a:rPr lang="ko-KR" altLang="en-US" sz="825" spc="-45">
                <a:ln w="9525">
                  <a:solidFill>
                    <a:srgbClr val="C9E7F7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/>
                <a:ea typeface="KoPub돋움체 Bold"/>
              </a:rPr>
              <a:t>재검토</a:t>
            </a:r>
            <a:endParaRPr lang="ko-KR" altLang="en-US" sz="825" spc="-45" dirty="0">
              <a:ln w="9525">
                <a:solidFill>
                  <a:srgbClr val="C9E7F7">
                    <a:alpha val="0"/>
                  </a:srgbClr>
                </a:solidFill>
              </a:ln>
              <a:solidFill>
                <a:schemeClr val="bg1"/>
              </a:solidFill>
              <a:latin typeface="KoPub돋움체 Bold"/>
              <a:ea typeface="KoPub돋움체 Bold"/>
            </a:endParaRPr>
          </a:p>
        </p:txBody>
      </p:sp>
      <p:grpSp>
        <p:nvGrpSpPr>
          <p:cNvPr id="286" name="그룹 285">
            <a:extLst>
              <a:ext uri="{FF2B5EF4-FFF2-40B4-BE49-F238E27FC236}">
                <a16:creationId xmlns:a16="http://schemas.microsoft.com/office/drawing/2014/main" id="{ABEED80F-1FE9-43CC-AC2E-A31DE1DEB910}"/>
              </a:ext>
            </a:extLst>
          </p:cNvPr>
          <p:cNvGrpSpPr/>
          <p:nvPr/>
        </p:nvGrpSpPr>
        <p:grpSpPr>
          <a:xfrm>
            <a:off x="2141730" y="1925801"/>
            <a:ext cx="1763237" cy="400676"/>
            <a:chOff x="1298872" y="1613675"/>
            <a:chExt cx="2350982" cy="534235"/>
          </a:xfrm>
        </p:grpSpPr>
        <p:grpSp>
          <p:nvGrpSpPr>
            <p:cNvPr id="287" name="그룹 286">
              <a:extLst>
                <a:ext uri="{FF2B5EF4-FFF2-40B4-BE49-F238E27FC236}">
                  <a16:creationId xmlns:a16="http://schemas.microsoft.com/office/drawing/2014/main" id="{CFDA819B-2059-4612-AC7A-DC00F54E14BF}"/>
                </a:ext>
              </a:extLst>
            </p:cNvPr>
            <p:cNvGrpSpPr/>
            <p:nvPr/>
          </p:nvGrpSpPr>
          <p:grpSpPr>
            <a:xfrm>
              <a:off x="1298872" y="1613675"/>
              <a:ext cx="2350982" cy="534235"/>
              <a:chOff x="774092" y="1818800"/>
              <a:chExt cx="1886229" cy="428625"/>
            </a:xfrm>
          </p:grpSpPr>
          <p:sp>
            <p:nvSpPr>
              <p:cNvPr id="289" name="모서리가 둥근 직사각형 623">
                <a:extLst>
                  <a:ext uri="{FF2B5EF4-FFF2-40B4-BE49-F238E27FC236}">
                    <a16:creationId xmlns:a16="http://schemas.microsoft.com/office/drawing/2014/main" id="{7382F3ED-E1AF-4103-ADF1-B843433416C7}"/>
                  </a:ext>
                </a:extLst>
              </p:cNvPr>
              <p:cNvSpPr/>
              <p:nvPr/>
            </p:nvSpPr>
            <p:spPr>
              <a:xfrm>
                <a:off x="774092" y="1818800"/>
                <a:ext cx="1856226" cy="428625"/>
              </a:xfrm>
              <a:prstGeom prst="roundRect">
                <a:avLst>
                  <a:gd name="adj" fmla="val 10953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>
                <a:outerShdw dist="254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1pPr>
                <a:lvl2pPr marL="454025" indent="317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2pPr>
                <a:lvl3pPr marL="909638" indent="4763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3pPr>
                <a:lvl4pPr marL="1365250" indent="635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4pPr>
                <a:lvl5pPr marL="1819275" indent="952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9pPr>
              </a:lstStyle>
              <a:p>
                <a:pPr algn="ctr"/>
                <a:endParaRPr lang="ko-KR" altLang="en-US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290" name="직사각형 289">
                <a:extLst>
                  <a:ext uri="{FF2B5EF4-FFF2-40B4-BE49-F238E27FC236}">
                    <a16:creationId xmlns:a16="http://schemas.microsoft.com/office/drawing/2014/main" id="{2158EEEC-3FB6-49BD-BD7A-F1A503163318}"/>
                  </a:ext>
                </a:extLst>
              </p:cNvPr>
              <p:cNvSpPr/>
              <p:nvPr/>
            </p:nvSpPr>
            <p:spPr>
              <a:xfrm>
                <a:off x="1110876" y="1906822"/>
                <a:ext cx="1549445" cy="271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latinLnBrk="0">
                  <a:buClr>
                    <a:schemeClr val="accent1">
                      <a:lumMod val="50000"/>
                    </a:schemeClr>
                  </a:buClr>
                </a:pPr>
                <a:r>
                  <a:rPr lang="ko-KR" altLang="en-US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집행마감</a:t>
                </a:r>
                <a:r>
                  <a:rPr lang="en-US" altLang="ko-KR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(</a:t>
                </a:r>
                <a:r>
                  <a:rPr lang="ko-KR" altLang="en-US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사업종료</a:t>
                </a:r>
                <a:r>
                  <a:rPr lang="en-US" altLang="ko-KR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)</a:t>
                </a:r>
                <a:endParaRPr lang="ko-KR" altLang="en-US" sz="1050" dirty="0">
                  <a:ln w="317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291" name="직사각형 290">
                <a:extLst>
                  <a:ext uri="{FF2B5EF4-FFF2-40B4-BE49-F238E27FC236}">
                    <a16:creationId xmlns:a16="http://schemas.microsoft.com/office/drawing/2014/main" id="{EA8D3B1A-5D84-4B43-883E-9919E5B82DCB}"/>
                  </a:ext>
                </a:extLst>
              </p:cNvPr>
              <p:cNvSpPr/>
              <p:nvPr/>
            </p:nvSpPr>
            <p:spPr>
              <a:xfrm>
                <a:off x="804095" y="1846064"/>
                <a:ext cx="45719" cy="3700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sz="12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288" name="직사각형 287">
              <a:extLst>
                <a:ext uri="{FF2B5EF4-FFF2-40B4-BE49-F238E27FC236}">
                  <a16:creationId xmlns:a16="http://schemas.microsoft.com/office/drawing/2014/main" id="{FD3E7AD1-5E29-4647-ABA9-37E78665354D}"/>
                </a:ext>
              </a:extLst>
            </p:cNvPr>
            <p:cNvSpPr/>
            <p:nvPr/>
          </p:nvSpPr>
          <p:spPr>
            <a:xfrm>
              <a:off x="1434135" y="1801394"/>
              <a:ext cx="347042" cy="1845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prstClr val="black">
                    <a:lumMod val="75000"/>
                    <a:lumOff val="25000"/>
                  </a:prstClr>
                </a:buClr>
              </a:pPr>
              <a:r>
                <a:rPr lang="en-US" altLang="ko-KR" sz="750" spc="-45" dirty="0">
                  <a:ln w="9525">
                    <a:solidFill>
                      <a:srgbClr val="C9E7F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KoPub돋움체 Bold"/>
                  <a:ea typeface="KoPub돋움체 Bold"/>
                </a:rPr>
                <a:t>1</a:t>
              </a:r>
              <a:endParaRPr lang="ko-KR" altLang="en-US" sz="750" spc="-45" dirty="0">
                <a:ln w="9525">
                  <a:solidFill>
                    <a:srgbClr val="C9E7F7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/>
                <a:ea typeface="KoPub돋움체 Bold"/>
              </a:endParaRPr>
            </a:p>
          </p:txBody>
        </p:sp>
      </p:grpSp>
      <p:cxnSp>
        <p:nvCxnSpPr>
          <p:cNvPr id="292" name="직선 화살표 연결선 291">
            <a:extLst>
              <a:ext uri="{FF2B5EF4-FFF2-40B4-BE49-F238E27FC236}">
                <a16:creationId xmlns:a16="http://schemas.microsoft.com/office/drawing/2014/main" id="{0327F549-7C05-46C5-8FDF-0CD99D990FE4}"/>
              </a:ext>
            </a:extLst>
          </p:cNvPr>
          <p:cNvCxnSpPr>
            <a:cxnSpLocks/>
          </p:cNvCxnSpPr>
          <p:nvPr/>
        </p:nvCxnSpPr>
        <p:spPr>
          <a:xfrm>
            <a:off x="3699109" y="3219974"/>
            <a:ext cx="864704" cy="0"/>
          </a:xfrm>
          <a:prstGeom prst="straightConnector1">
            <a:avLst/>
          </a:prstGeom>
          <a:ln>
            <a:solidFill>
              <a:srgbClr val="0A3B60"/>
            </a:solidFill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3" name="그룹 292">
            <a:extLst>
              <a:ext uri="{FF2B5EF4-FFF2-40B4-BE49-F238E27FC236}">
                <a16:creationId xmlns:a16="http://schemas.microsoft.com/office/drawing/2014/main" id="{6A798C77-A4B2-4856-A4C1-27C84811B096}"/>
              </a:ext>
            </a:extLst>
          </p:cNvPr>
          <p:cNvGrpSpPr/>
          <p:nvPr/>
        </p:nvGrpSpPr>
        <p:grpSpPr>
          <a:xfrm>
            <a:off x="2141730" y="3020857"/>
            <a:ext cx="1763237" cy="400676"/>
            <a:chOff x="1298872" y="1613675"/>
            <a:chExt cx="2350982" cy="534235"/>
          </a:xfrm>
        </p:grpSpPr>
        <p:grpSp>
          <p:nvGrpSpPr>
            <p:cNvPr id="294" name="그룹 293">
              <a:extLst>
                <a:ext uri="{FF2B5EF4-FFF2-40B4-BE49-F238E27FC236}">
                  <a16:creationId xmlns:a16="http://schemas.microsoft.com/office/drawing/2014/main" id="{9CAD0348-66AE-4CF7-B7A9-D1FA498734D9}"/>
                </a:ext>
              </a:extLst>
            </p:cNvPr>
            <p:cNvGrpSpPr/>
            <p:nvPr/>
          </p:nvGrpSpPr>
          <p:grpSpPr>
            <a:xfrm>
              <a:off x="1298872" y="1613675"/>
              <a:ext cx="2350982" cy="534235"/>
              <a:chOff x="774092" y="1818800"/>
              <a:chExt cx="1886229" cy="428625"/>
            </a:xfrm>
          </p:grpSpPr>
          <p:sp>
            <p:nvSpPr>
              <p:cNvPr id="296" name="모서리가 둥근 직사각형 623">
                <a:extLst>
                  <a:ext uri="{FF2B5EF4-FFF2-40B4-BE49-F238E27FC236}">
                    <a16:creationId xmlns:a16="http://schemas.microsoft.com/office/drawing/2014/main" id="{0B85A13E-3754-4EF5-98A3-999BA12DB4A3}"/>
                  </a:ext>
                </a:extLst>
              </p:cNvPr>
              <p:cNvSpPr/>
              <p:nvPr/>
            </p:nvSpPr>
            <p:spPr>
              <a:xfrm>
                <a:off x="774092" y="1818800"/>
                <a:ext cx="1856226" cy="428625"/>
              </a:xfrm>
              <a:prstGeom prst="roundRect">
                <a:avLst>
                  <a:gd name="adj" fmla="val 10953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>
                <a:outerShdw dist="254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1pPr>
                <a:lvl2pPr marL="454025" indent="317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2pPr>
                <a:lvl3pPr marL="909638" indent="4763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3pPr>
                <a:lvl4pPr marL="1365250" indent="635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4pPr>
                <a:lvl5pPr marL="1819275" indent="952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9pPr>
              </a:lstStyle>
              <a:p>
                <a:pPr algn="ctr"/>
                <a:endParaRPr lang="ko-KR" altLang="en-US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297" name="직사각형 296">
                <a:extLst>
                  <a:ext uri="{FF2B5EF4-FFF2-40B4-BE49-F238E27FC236}">
                    <a16:creationId xmlns:a16="http://schemas.microsoft.com/office/drawing/2014/main" id="{7EA7C15B-ED6E-4E1F-A1BC-2A3C8B74ADCB}"/>
                  </a:ext>
                </a:extLst>
              </p:cNvPr>
              <p:cNvSpPr/>
              <p:nvPr/>
            </p:nvSpPr>
            <p:spPr>
              <a:xfrm>
                <a:off x="1110876" y="1906822"/>
                <a:ext cx="1549445" cy="271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latinLnBrk="0">
                  <a:buClr>
                    <a:schemeClr val="accent1">
                      <a:lumMod val="50000"/>
                    </a:schemeClr>
                  </a:buClr>
                </a:pPr>
                <a:r>
                  <a:rPr lang="ko-KR" altLang="en-US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보완결과 등록</a:t>
                </a:r>
              </a:p>
            </p:txBody>
          </p:sp>
          <p:sp>
            <p:nvSpPr>
              <p:cNvPr id="298" name="직사각형 297">
                <a:extLst>
                  <a:ext uri="{FF2B5EF4-FFF2-40B4-BE49-F238E27FC236}">
                    <a16:creationId xmlns:a16="http://schemas.microsoft.com/office/drawing/2014/main" id="{3CF2699D-48A0-4701-9559-18B191188200}"/>
                  </a:ext>
                </a:extLst>
              </p:cNvPr>
              <p:cNvSpPr/>
              <p:nvPr/>
            </p:nvSpPr>
            <p:spPr>
              <a:xfrm>
                <a:off x="804095" y="1846064"/>
                <a:ext cx="45719" cy="3700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sz="12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295" name="직사각형 294">
              <a:extLst>
                <a:ext uri="{FF2B5EF4-FFF2-40B4-BE49-F238E27FC236}">
                  <a16:creationId xmlns:a16="http://schemas.microsoft.com/office/drawing/2014/main" id="{19EB68E5-928F-4DFA-81B9-16C2323B9FC6}"/>
                </a:ext>
              </a:extLst>
            </p:cNvPr>
            <p:cNvSpPr/>
            <p:nvPr/>
          </p:nvSpPr>
          <p:spPr>
            <a:xfrm>
              <a:off x="1434135" y="1801394"/>
              <a:ext cx="347042" cy="1845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prstClr val="black">
                    <a:lumMod val="75000"/>
                    <a:lumOff val="25000"/>
                  </a:prstClr>
                </a:buClr>
              </a:pPr>
              <a:r>
                <a:rPr lang="en-US" altLang="ko-KR" sz="750" spc="-45" dirty="0">
                  <a:ln w="9525">
                    <a:solidFill>
                      <a:srgbClr val="C9E7F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KoPub돋움체 Bold"/>
                  <a:ea typeface="KoPub돋움체 Bold"/>
                </a:rPr>
                <a:t>3-2</a:t>
              </a:r>
              <a:endParaRPr lang="ko-KR" altLang="en-US" sz="750" spc="-45" dirty="0">
                <a:ln w="9525">
                  <a:solidFill>
                    <a:srgbClr val="C9E7F7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/>
                <a:ea typeface="KoPub돋움체 Bold"/>
              </a:endParaRPr>
            </a:p>
          </p:txBody>
        </p:sp>
      </p:grp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70894858-8742-445C-812D-6DA5B20D4466}"/>
              </a:ext>
            </a:extLst>
          </p:cNvPr>
          <p:cNvCxnSpPr>
            <a:cxnSpLocks/>
            <a:stCxn id="285" idx="6"/>
          </p:cNvCxnSpPr>
          <p:nvPr/>
        </p:nvCxnSpPr>
        <p:spPr>
          <a:xfrm flipV="1">
            <a:off x="4989156" y="2825356"/>
            <a:ext cx="854649" cy="387599"/>
          </a:xfrm>
          <a:prstGeom prst="bentConnector3">
            <a:avLst>
              <a:gd name="adj1" fmla="val 99947"/>
            </a:avLst>
          </a:prstGeom>
          <a:ln>
            <a:solidFill>
              <a:srgbClr val="0A3B60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308F9D2F-29AF-4FA2-83B4-08221DE891E5}"/>
              </a:ext>
            </a:extLst>
          </p:cNvPr>
          <p:cNvCxnSpPr>
            <a:cxnSpLocks/>
          </p:cNvCxnSpPr>
          <p:nvPr/>
        </p:nvCxnSpPr>
        <p:spPr>
          <a:xfrm rot="5400000">
            <a:off x="4832636" y="3389588"/>
            <a:ext cx="219477" cy="2402556"/>
          </a:xfrm>
          <a:prstGeom prst="bentConnector2">
            <a:avLst/>
          </a:prstGeom>
          <a:ln>
            <a:solidFill>
              <a:srgbClr val="0A3B60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직선 화살표 연결선 298">
            <a:extLst>
              <a:ext uri="{FF2B5EF4-FFF2-40B4-BE49-F238E27FC236}">
                <a16:creationId xmlns:a16="http://schemas.microsoft.com/office/drawing/2014/main" id="{4CAD4EEE-56C4-41AB-A1A6-2086B28E1EFE}"/>
              </a:ext>
            </a:extLst>
          </p:cNvPr>
          <p:cNvCxnSpPr>
            <a:cxnSpLocks/>
          </p:cNvCxnSpPr>
          <p:nvPr/>
        </p:nvCxnSpPr>
        <p:spPr>
          <a:xfrm>
            <a:off x="3761910" y="5338225"/>
            <a:ext cx="1441017" cy="0"/>
          </a:xfrm>
          <a:prstGeom prst="straightConnector1">
            <a:avLst/>
          </a:prstGeom>
          <a:ln>
            <a:solidFill>
              <a:srgbClr val="0A3B60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E11BCEC2-AB2F-45B6-8043-B262453E54AA}"/>
              </a:ext>
            </a:extLst>
          </p:cNvPr>
          <p:cNvGrpSpPr/>
          <p:nvPr/>
        </p:nvGrpSpPr>
        <p:grpSpPr>
          <a:xfrm>
            <a:off x="2141730" y="5134559"/>
            <a:ext cx="1763237" cy="416989"/>
            <a:chOff x="1298872" y="1613676"/>
            <a:chExt cx="2350982" cy="555986"/>
          </a:xfrm>
        </p:grpSpPr>
        <p:grpSp>
          <p:nvGrpSpPr>
            <p:cNvPr id="301" name="그룹 300">
              <a:extLst>
                <a:ext uri="{FF2B5EF4-FFF2-40B4-BE49-F238E27FC236}">
                  <a16:creationId xmlns:a16="http://schemas.microsoft.com/office/drawing/2014/main" id="{9AE1798F-BDEF-42FB-B211-D63D637C1D78}"/>
                </a:ext>
              </a:extLst>
            </p:cNvPr>
            <p:cNvGrpSpPr/>
            <p:nvPr/>
          </p:nvGrpSpPr>
          <p:grpSpPr>
            <a:xfrm>
              <a:off x="1298872" y="1613676"/>
              <a:ext cx="2350982" cy="555986"/>
              <a:chOff x="774092" y="1818800"/>
              <a:chExt cx="1886229" cy="446076"/>
            </a:xfrm>
          </p:grpSpPr>
          <p:sp>
            <p:nvSpPr>
              <p:cNvPr id="303" name="모서리가 둥근 직사각형 623">
                <a:extLst>
                  <a:ext uri="{FF2B5EF4-FFF2-40B4-BE49-F238E27FC236}">
                    <a16:creationId xmlns:a16="http://schemas.microsoft.com/office/drawing/2014/main" id="{5B5C9DA5-6EB1-42FF-A050-33F6747916FB}"/>
                  </a:ext>
                </a:extLst>
              </p:cNvPr>
              <p:cNvSpPr/>
              <p:nvPr/>
            </p:nvSpPr>
            <p:spPr>
              <a:xfrm>
                <a:off x="774092" y="1818800"/>
                <a:ext cx="1856226" cy="428625"/>
              </a:xfrm>
              <a:prstGeom prst="roundRect">
                <a:avLst>
                  <a:gd name="adj" fmla="val 10953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>
                <a:outerShdw dist="254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1pPr>
                <a:lvl2pPr marL="454025" indent="317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2pPr>
                <a:lvl3pPr marL="909638" indent="4763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3pPr>
                <a:lvl4pPr marL="1365250" indent="635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4pPr>
                <a:lvl5pPr marL="1819275" indent="952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9pPr>
              </a:lstStyle>
              <a:p>
                <a:pPr algn="ctr"/>
                <a:endParaRPr lang="ko-KR" altLang="en-US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304" name="직사각형 303">
                <a:extLst>
                  <a:ext uri="{FF2B5EF4-FFF2-40B4-BE49-F238E27FC236}">
                    <a16:creationId xmlns:a16="http://schemas.microsoft.com/office/drawing/2014/main" id="{0CA484B7-AE78-4F9D-85A8-C95CD7DFA53D}"/>
                  </a:ext>
                </a:extLst>
              </p:cNvPr>
              <p:cNvSpPr/>
              <p:nvPr/>
            </p:nvSpPr>
            <p:spPr>
              <a:xfrm>
                <a:off x="1110876" y="1820395"/>
                <a:ext cx="1549445" cy="44448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latinLnBrk="0">
                  <a:buClr>
                    <a:schemeClr val="accent1">
                      <a:lumMod val="50000"/>
                    </a:schemeClr>
                  </a:buClr>
                </a:pPr>
                <a:r>
                  <a:rPr lang="ko-KR" altLang="en-US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반납등록 및 이체</a:t>
                </a:r>
                <a:endParaRPr lang="en-US" altLang="ko-KR" sz="1050" dirty="0">
                  <a:ln w="317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 latinLnBrk="0">
                  <a:buClr>
                    <a:schemeClr val="accent1">
                      <a:lumMod val="50000"/>
                    </a:schemeClr>
                  </a:buClr>
                </a:pPr>
                <a:r>
                  <a:rPr lang="en-US" altLang="ko-KR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(</a:t>
                </a:r>
                <a:r>
                  <a:rPr lang="ko-KR" altLang="en-US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이자</a:t>
                </a:r>
                <a:r>
                  <a:rPr lang="en-US" altLang="ko-KR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,</a:t>
                </a:r>
                <a:r>
                  <a:rPr lang="ko-KR" altLang="en-US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잔액</a:t>
                </a:r>
                <a:r>
                  <a:rPr lang="en-US" altLang="ko-KR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,</a:t>
                </a:r>
                <a:r>
                  <a:rPr lang="ko-KR" altLang="en-US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수익금 등</a:t>
                </a:r>
                <a:r>
                  <a:rPr lang="en-US" altLang="ko-KR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)</a:t>
                </a:r>
                <a:endParaRPr lang="ko-KR" altLang="en-US" sz="1050" dirty="0">
                  <a:ln w="317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305" name="직사각형 304">
                <a:extLst>
                  <a:ext uri="{FF2B5EF4-FFF2-40B4-BE49-F238E27FC236}">
                    <a16:creationId xmlns:a16="http://schemas.microsoft.com/office/drawing/2014/main" id="{713EB900-1713-4673-9E6D-DCEC86FD9EB8}"/>
                  </a:ext>
                </a:extLst>
              </p:cNvPr>
              <p:cNvSpPr/>
              <p:nvPr/>
            </p:nvSpPr>
            <p:spPr>
              <a:xfrm>
                <a:off x="804095" y="1846064"/>
                <a:ext cx="45719" cy="3700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sz="12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302" name="직사각형 301">
              <a:extLst>
                <a:ext uri="{FF2B5EF4-FFF2-40B4-BE49-F238E27FC236}">
                  <a16:creationId xmlns:a16="http://schemas.microsoft.com/office/drawing/2014/main" id="{F9620231-175C-4F49-A485-A5336A03DC0C}"/>
                </a:ext>
              </a:extLst>
            </p:cNvPr>
            <p:cNvSpPr/>
            <p:nvPr/>
          </p:nvSpPr>
          <p:spPr>
            <a:xfrm>
              <a:off x="1434135" y="1801394"/>
              <a:ext cx="347042" cy="1845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prstClr val="black">
                    <a:lumMod val="75000"/>
                    <a:lumOff val="25000"/>
                  </a:prstClr>
                </a:buClr>
              </a:pPr>
              <a:r>
                <a:rPr lang="en-US" altLang="ko-KR" sz="750" spc="-45" dirty="0">
                  <a:ln w="9525">
                    <a:solidFill>
                      <a:srgbClr val="C9E7F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KoPub돋움체 Bold"/>
                  <a:ea typeface="KoPub돋움체 Bold"/>
                </a:rPr>
                <a:t>7</a:t>
              </a:r>
              <a:endParaRPr lang="ko-KR" altLang="en-US" sz="750" spc="-45" dirty="0">
                <a:ln w="9525">
                  <a:solidFill>
                    <a:srgbClr val="C9E7F7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/>
                <a:ea typeface="KoPub돋움체 Bold"/>
              </a:endParaRPr>
            </a:p>
          </p:txBody>
        </p:sp>
      </p:grpSp>
      <p:cxnSp>
        <p:nvCxnSpPr>
          <p:cNvPr id="306" name="직선 화살표 연결선 305">
            <a:extLst>
              <a:ext uri="{FF2B5EF4-FFF2-40B4-BE49-F238E27FC236}">
                <a16:creationId xmlns:a16="http://schemas.microsoft.com/office/drawing/2014/main" id="{535172AB-7E4D-4866-B9A6-BCFCB88F1840}"/>
              </a:ext>
            </a:extLst>
          </p:cNvPr>
          <p:cNvCxnSpPr>
            <a:cxnSpLocks/>
          </p:cNvCxnSpPr>
          <p:nvPr/>
        </p:nvCxnSpPr>
        <p:spPr>
          <a:xfrm flipH="1">
            <a:off x="3904966" y="2679993"/>
            <a:ext cx="1747154" cy="0"/>
          </a:xfrm>
          <a:prstGeom prst="straightConnector1">
            <a:avLst/>
          </a:prstGeom>
          <a:ln>
            <a:solidFill>
              <a:srgbClr val="0A3B60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순서도: 판단 306">
            <a:extLst>
              <a:ext uri="{FF2B5EF4-FFF2-40B4-BE49-F238E27FC236}">
                <a16:creationId xmlns:a16="http://schemas.microsoft.com/office/drawing/2014/main" id="{DE4886FE-27AE-4401-82B5-5DA0EB18DA98}"/>
              </a:ext>
            </a:extLst>
          </p:cNvPr>
          <p:cNvSpPr/>
          <p:nvPr/>
        </p:nvSpPr>
        <p:spPr>
          <a:xfrm>
            <a:off x="5521256" y="2497991"/>
            <a:ext cx="1248703" cy="36285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dist="25400" dir="2700000" algn="tl" rotWithShape="0">
              <a:prstClr val="black">
                <a:alpha val="12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검토상태</a:t>
            </a:r>
          </a:p>
        </p:txBody>
      </p:sp>
      <p:sp>
        <p:nvSpPr>
          <p:cNvPr id="308" name="직사각형 307">
            <a:extLst>
              <a:ext uri="{FF2B5EF4-FFF2-40B4-BE49-F238E27FC236}">
                <a16:creationId xmlns:a16="http://schemas.microsoft.com/office/drawing/2014/main" id="{D4EC7ECF-F1E9-4481-B8DC-8A4F2C9871AB}"/>
              </a:ext>
            </a:extLst>
          </p:cNvPr>
          <p:cNvSpPr/>
          <p:nvPr/>
        </p:nvSpPr>
        <p:spPr>
          <a:xfrm>
            <a:off x="4515111" y="2486852"/>
            <a:ext cx="502934" cy="170323"/>
          </a:xfrm>
          <a:prstGeom prst="rect">
            <a:avLst/>
          </a:prstGeom>
          <a:noFill/>
          <a:ln>
            <a:solidFill>
              <a:srgbClr val="849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prstClr val="black">
                  <a:lumMod val="75000"/>
                  <a:lumOff val="25000"/>
                </a:prstClr>
              </a:buClr>
            </a:pPr>
            <a:r>
              <a:rPr lang="ko-KR" altLang="en-US" sz="750" spc="-45" dirty="0">
                <a:ln w="9525">
                  <a:solidFill>
                    <a:srgbClr val="C9E7F7">
                      <a:alpha val="0"/>
                    </a:srgb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KoPub돋움체 Bold"/>
                <a:ea typeface="KoPub돋움체 Bold"/>
              </a:rPr>
              <a:t>보완요청</a:t>
            </a:r>
          </a:p>
        </p:txBody>
      </p:sp>
      <p:sp>
        <p:nvSpPr>
          <p:cNvPr id="310" name="순서도: 판단 309">
            <a:extLst>
              <a:ext uri="{FF2B5EF4-FFF2-40B4-BE49-F238E27FC236}">
                <a16:creationId xmlns:a16="http://schemas.microsoft.com/office/drawing/2014/main" id="{08D55D9A-7F3E-404D-BEA6-3594B4C3618C}"/>
              </a:ext>
            </a:extLst>
          </p:cNvPr>
          <p:cNvSpPr/>
          <p:nvPr/>
        </p:nvSpPr>
        <p:spPr>
          <a:xfrm>
            <a:off x="2439754" y="4518301"/>
            <a:ext cx="1248703" cy="36285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dist="25400" dir="2700000" algn="tl" rotWithShape="0">
              <a:prstClr val="black">
                <a:alpha val="12000"/>
              </a:prstClr>
            </a:outerShdw>
          </a:effec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05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반납여부</a:t>
            </a:r>
          </a:p>
        </p:txBody>
      </p:sp>
      <p:cxnSp>
        <p:nvCxnSpPr>
          <p:cNvPr id="313" name="직선 화살표 연결선 312">
            <a:extLst>
              <a:ext uri="{FF2B5EF4-FFF2-40B4-BE49-F238E27FC236}">
                <a16:creationId xmlns:a16="http://schemas.microsoft.com/office/drawing/2014/main" id="{86D9EB64-BC15-459A-A6C9-F1BF906D98CB}"/>
              </a:ext>
            </a:extLst>
          </p:cNvPr>
          <p:cNvCxnSpPr>
            <a:cxnSpLocks/>
          </p:cNvCxnSpPr>
          <p:nvPr/>
        </p:nvCxnSpPr>
        <p:spPr>
          <a:xfrm flipH="1">
            <a:off x="3904966" y="3760034"/>
            <a:ext cx="1747154" cy="0"/>
          </a:xfrm>
          <a:prstGeom prst="straightConnector1">
            <a:avLst/>
          </a:prstGeom>
          <a:ln>
            <a:solidFill>
              <a:srgbClr val="0A3B60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4" name="그룹 313">
            <a:extLst>
              <a:ext uri="{FF2B5EF4-FFF2-40B4-BE49-F238E27FC236}">
                <a16:creationId xmlns:a16="http://schemas.microsoft.com/office/drawing/2014/main" id="{2688EE07-29D0-49A8-8A7F-F490BBBED4D3}"/>
              </a:ext>
            </a:extLst>
          </p:cNvPr>
          <p:cNvGrpSpPr/>
          <p:nvPr/>
        </p:nvGrpSpPr>
        <p:grpSpPr>
          <a:xfrm>
            <a:off x="5220072" y="3568385"/>
            <a:ext cx="1742243" cy="400676"/>
            <a:chOff x="1298872" y="1613675"/>
            <a:chExt cx="2322990" cy="534235"/>
          </a:xfrm>
        </p:grpSpPr>
        <p:grpSp>
          <p:nvGrpSpPr>
            <p:cNvPr id="315" name="그룹 314">
              <a:extLst>
                <a:ext uri="{FF2B5EF4-FFF2-40B4-BE49-F238E27FC236}">
                  <a16:creationId xmlns:a16="http://schemas.microsoft.com/office/drawing/2014/main" id="{C848CA79-7336-4689-997E-9F10993E7728}"/>
                </a:ext>
              </a:extLst>
            </p:cNvPr>
            <p:cNvGrpSpPr/>
            <p:nvPr/>
          </p:nvGrpSpPr>
          <p:grpSpPr>
            <a:xfrm>
              <a:off x="1298872" y="1613675"/>
              <a:ext cx="2322990" cy="534235"/>
              <a:chOff x="774092" y="1818800"/>
              <a:chExt cx="1863770" cy="428625"/>
            </a:xfrm>
          </p:grpSpPr>
          <p:sp>
            <p:nvSpPr>
              <p:cNvPr id="317" name="모서리가 둥근 직사각형 623">
                <a:extLst>
                  <a:ext uri="{FF2B5EF4-FFF2-40B4-BE49-F238E27FC236}">
                    <a16:creationId xmlns:a16="http://schemas.microsoft.com/office/drawing/2014/main" id="{F6E2CDE1-009E-42F0-B039-0913097FB415}"/>
                  </a:ext>
                </a:extLst>
              </p:cNvPr>
              <p:cNvSpPr/>
              <p:nvPr/>
            </p:nvSpPr>
            <p:spPr>
              <a:xfrm>
                <a:off x="774092" y="1818800"/>
                <a:ext cx="1856226" cy="428625"/>
              </a:xfrm>
              <a:prstGeom prst="roundRect">
                <a:avLst>
                  <a:gd name="adj" fmla="val 10953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>
                <a:outerShdw dist="254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1pPr>
                <a:lvl2pPr marL="454025" indent="317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2pPr>
                <a:lvl3pPr marL="909638" indent="4763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3pPr>
                <a:lvl4pPr marL="1365250" indent="635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4pPr>
                <a:lvl5pPr marL="1819275" indent="952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9pPr>
              </a:lstStyle>
              <a:p>
                <a:pPr algn="ctr"/>
                <a:endParaRPr lang="ko-KR" altLang="en-US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318" name="직사각형 317">
                <a:extLst>
                  <a:ext uri="{FF2B5EF4-FFF2-40B4-BE49-F238E27FC236}">
                    <a16:creationId xmlns:a16="http://schemas.microsoft.com/office/drawing/2014/main" id="{7A947ABF-DD20-4F9C-AC88-820DF4344008}"/>
                  </a:ext>
                </a:extLst>
              </p:cNvPr>
              <p:cNvSpPr/>
              <p:nvPr/>
            </p:nvSpPr>
            <p:spPr>
              <a:xfrm>
                <a:off x="1088417" y="1906822"/>
                <a:ext cx="1549445" cy="271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latinLnBrk="0">
                  <a:buClr>
                    <a:schemeClr val="accent1">
                      <a:lumMod val="50000"/>
                    </a:schemeClr>
                  </a:buClr>
                </a:pPr>
                <a:r>
                  <a:rPr lang="ko-KR" altLang="en-US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정산 완료</a:t>
                </a:r>
                <a:endParaRPr lang="ko-KR" altLang="en-US" sz="1350" dirty="0">
                  <a:ln w="317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319" name="직사각형 318">
                <a:extLst>
                  <a:ext uri="{FF2B5EF4-FFF2-40B4-BE49-F238E27FC236}">
                    <a16:creationId xmlns:a16="http://schemas.microsoft.com/office/drawing/2014/main" id="{CB45FD20-8993-4974-8C27-B23F70E3651E}"/>
                  </a:ext>
                </a:extLst>
              </p:cNvPr>
              <p:cNvSpPr/>
              <p:nvPr/>
            </p:nvSpPr>
            <p:spPr>
              <a:xfrm>
                <a:off x="804095" y="1846064"/>
                <a:ext cx="45719" cy="3700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sz="12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316" name="직사각형 315">
              <a:extLst>
                <a:ext uri="{FF2B5EF4-FFF2-40B4-BE49-F238E27FC236}">
                  <a16:creationId xmlns:a16="http://schemas.microsoft.com/office/drawing/2014/main" id="{C64BB4C2-3897-49FC-B310-1DECB9504740}"/>
                </a:ext>
              </a:extLst>
            </p:cNvPr>
            <p:cNvSpPr/>
            <p:nvPr/>
          </p:nvSpPr>
          <p:spPr>
            <a:xfrm>
              <a:off x="1434135" y="1801394"/>
              <a:ext cx="347042" cy="1845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prstClr val="black">
                    <a:lumMod val="75000"/>
                    <a:lumOff val="25000"/>
                  </a:prstClr>
                </a:buClr>
              </a:pPr>
              <a:r>
                <a:rPr lang="en-US" altLang="ko-KR" sz="750" spc="-45" dirty="0">
                  <a:ln w="9525">
                    <a:solidFill>
                      <a:srgbClr val="C9E7F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KoPub돋움체 Bold"/>
                  <a:ea typeface="KoPub돋움체 Bold"/>
                </a:rPr>
                <a:t>4</a:t>
              </a:r>
              <a:endParaRPr lang="ko-KR" altLang="en-US" sz="750" spc="-45" dirty="0">
                <a:ln w="9525">
                  <a:solidFill>
                    <a:srgbClr val="C9E7F7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/>
                <a:ea typeface="KoPub돋움체 Bold"/>
              </a:endParaRPr>
            </a:p>
          </p:txBody>
        </p:sp>
      </p:grp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DA3A7456-7731-48A9-87D9-6063C0CEF3C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39475" y="3066905"/>
            <a:ext cx="363698" cy="2168009"/>
          </a:xfrm>
          <a:prstGeom prst="bentConnector2">
            <a:avLst/>
          </a:prstGeom>
          <a:ln>
            <a:solidFill>
              <a:srgbClr val="0A3B60"/>
            </a:solidFill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직사각형 319">
            <a:extLst>
              <a:ext uri="{FF2B5EF4-FFF2-40B4-BE49-F238E27FC236}">
                <a16:creationId xmlns:a16="http://schemas.microsoft.com/office/drawing/2014/main" id="{A2BF9BE5-17D7-49EF-BB2D-0BAAFF522571}"/>
              </a:ext>
            </a:extLst>
          </p:cNvPr>
          <p:cNvSpPr/>
          <p:nvPr/>
        </p:nvSpPr>
        <p:spPr>
          <a:xfrm>
            <a:off x="6204631" y="3059773"/>
            <a:ext cx="502934" cy="170323"/>
          </a:xfrm>
          <a:prstGeom prst="rect">
            <a:avLst/>
          </a:prstGeom>
          <a:noFill/>
          <a:ln>
            <a:solidFill>
              <a:srgbClr val="849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prstClr val="black">
                  <a:lumMod val="75000"/>
                  <a:lumOff val="25000"/>
                </a:prstClr>
              </a:buClr>
            </a:pPr>
            <a:r>
              <a:rPr lang="ko-KR" altLang="en-US" sz="750" spc="-45" dirty="0">
                <a:ln w="9525">
                  <a:solidFill>
                    <a:srgbClr val="C9E7F7">
                      <a:alpha val="0"/>
                    </a:srgb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KoPub돋움체 Bold"/>
                <a:ea typeface="KoPub돋움체 Bold"/>
              </a:rPr>
              <a:t>검토완료</a:t>
            </a:r>
          </a:p>
        </p:txBody>
      </p:sp>
      <p:sp>
        <p:nvSpPr>
          <p:cNvPr id="322" name="양쪽 모서리가 둥근 사각형 89">
            <a:extLst>
              <a:ext uri="{FF2B5EF4-FFF2-40B4-BE49-F238E27FC236}">
                <a16:creationId xmlns:a16="http://schemas.microsoft.com/office/drawing/2014/main" id="{38D087A6-1031-4E65-BD49-BBFD9E1A8221}"/>
              </a:ext>
            </a:extLst>
          </p:cNvPr>
          <p:cNvSpPr/>
          <p:nvPr/>
        </p:nvSpPr>
        <p:spPr>
          <a:xfrm>
            <a:off x="1169194" y="1485159"/>
            <a:ext cx="6805612" cy="329112"/>
          </a:xfrm>
          <a:prstGeom prst="round2SameRect">
            <a:avLst>
              <a:gd name="adj1" fmla="val 38004"/>
              <a:gd name="adj2" fmla="val 0"/>
            </a:avLst>
          </a:prstGeom>
          <a:solidFill>
            <a:srgbClr val="053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buClr>
                <a:prstClr val="black">
                  <a:lumMod val="75000"/>
                  <a:lumOff val="25000"/>
                </a:prstClr>
              </a:buClr>
            </a:pPr>
            <a:endParaRPr lang="ko-KR" altLang="en-US" sz="825" spc="-45">
              <a:ln w="9525">
                <a:solidFill>
                  <a:srgbClr val="C9E7F7">
                    <a:alpha val="0"/>
                  </a:srgbClr>
                </a:solidFill>
              </a:ln>
              <a:solidFill>
                <a:schemeClr val="bg1"/>
              </a:solidFill>
              <a:latin typeface="KoPub돋움체 Bold"/>
              <a:ea typeface="KoPub돋움체 Bold"/>
            </a:endParaRPr>
          </a:p>
        </p:txBody>
      </p:sp>
      <p:grpSp>
        <p:nvGrpSpPr>
          <p:cNvPr id="324" name="그룹 323">
            <a:extLst>
              <a:ext uri="{FF2B5EF4-FFF2-40B4-BE49-F238E27FC236}">
                <a16:creationId xmlns:a16="http://schemas.microsoft.com/office/drawing/2014/main" id="{A5954231-6E24-42A7-98B7-2478B805FFA8}"/>
              </a:ext>
            </a:extLst>
          </p:cNvPr>
          <p:cNvGrpSpPr/>
          <p:nvPr/>
        </p:nvGrpSpPr>
        <p:grpSpPr>
          <a:xfrm>
            <a:off x="5220072" y="4139591"/>
            <a:ext cx="1763237" cy="400676"/>
            <a:chOff x="1298872" y="1613675"/>
            <a:chExt cx="2350982" cy="534235"/>
          </a:xfrm>
        </p:grpSpPr>
        <p:grpSp>
          <p:nvGrpSpPr>
            <p:cNvPr id="325" name="그룹 324">
              <a:extLst>
                <a:ext uri="{FF2B5EF4-FFF2-40B4-BE49-F238E27FC236}">
                  <a16:creationId xmlns:a16="http://schemas.microsoft.com/office/drawing/2014/main" id="{9BD29DFA-95D9-4369-82F1-A3A0B7D38495}"/>
                </a:ext>
              </a:extLst>
            </p:cNvPr>
            <p:cNvGrpSpPr/>
            <p:nvPr/>
          </p:nvGrpSpPr>
          <p:grpSpPr>
            <a:xfrm>
              <a:off x="1298872" y="1613675"/>
              <a:ext cx="2350982" cy="534235"/>
              <a:chOff x="774092" y="1818800"/>
              <a:chExt cx="1886229" cy="428625"/>
            </a:xfrm>
          </p:grpSpPr>
          <p:sp>
            <p:nvSpPr>
              <p:cNvPr id="327" name="모서리가 둥근 직사각형 623">
                <a:extLst>
                  <a:ext uri="{FF2B5EF4-FFF2-40B4-BE49-F238E27FC236}">
                    <a16:creationId xmlns:a16="http://schemas.microsoft.com/office/drawing/2014/main" id="{C3DB137B-F403-43F7-8624-AB77A1C2F841}"/>
                  </a:ext>
                </a:extLst>
              </p:cNvPr>
              <p:cNvSpPr/>
              <p:nvPr/>
            </p:nvSpPr>
            <p:spPr>
              <a:xfrm>
                <a:off x="774092" y="1818800"/>
                <a:ext cx="1856226" cy="428625"/>
              </a:xfrm>
              <a:prstGeom prst="roundRect">
                <a:avLst>
                  <a:gd name="adj" fmla="val 10953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</a:ln>
              <a:effectLst>
                <a:outerShdw dist="25400" dir="2700000" algn="tl" rotWithShape="0">
                  <a:prstClr val="black">
                    <a:alpha val="12000"/>
                  </a:prstClr>
                </a:outerShdw>
              </a:effec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1pPr>
                <a:lvl2pPr marL="454025" indent="317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2pPr>
                <a:lvl3pPr marL="909638" indent="4763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3pPr>
                <a:lvl4pPr marL="1365250" indent="635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4pPr>
                <a:lvl5pPr marL="1819275" indent="952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sz="1200" kern="1200">
                    <a:solidFill>
                      <a:srgbClr val="292929"/>
                    </a:solidFill>
                    <a:latin typeface="Rix모던고딕 EB" pitchFamily="18" charset="-127"/>
                    <a:ea typeface="굴림" charset="-127"/>
                    <a:cs typeface="+mn-cs"/>
                  </a:defRPr>
                </a:lvl9pPr>
              </a:lstStyle>
              <a:p>
                <a:pPr algn="ctr"/>
                <a:endParaRPr lang="ko-KR" altLang="en-US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328" name="직사각형 327">
                <a:extLst>
                  <a:ext uri="{FF2B5EF4-FFF2-40B4-BE49-F238E27FC236}">
                    <a16:creationId xmlns:a16="http://schemas.microsoft.com/office/drawing/2014/main" id="{4BB5C00A-ACC9-43EA-8AFA-550F7B30315D}"/>
                  </a:ext>
                </a:extLst>
              </p:cNvPr>
              <p:cNvSpPr/>
              <p:nvPr/>
            </p:nvSpPr>
            <p:spPr>
              <a:xfrm>
                <a:off x="1110876" y="1906822"/>
                <a:ext cx="1549445" cy="271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latinLnBrk="0">
                  <a:buClr>
                    <a:schemeClr val="accent1">
                      <a:lumMod val="50000"/>
                    </a:schemeClr>
                  </a:buClr>
                </a:pPr>
                <a:r>
                  <a:rPr lang="ko-KR" altLang="en-US" sz="1050" dirty="0">
                    <a:ln w="3175"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실적보고서 확정</a:t>
                </a:r>
                <a:endParaRPr lang="ko-KR" altLang="en-US" sz="1350" dirty="0">
                  <a:ln w="3175"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329" name="직사각형 328">
                <a:extLst>
                  <a:ext uri="{FF2B5EF4-FFF2-40B4-BE49-F238E27FC236}">
                    <a16:creationId xmlns:a16="http://schemas.microsoft.com/office/drawing/2014/main" id="{747D9317-3BDD-4BC5-B3D2-D22D3068F946}"/>
                  </a:ext>
                </a:extLst>
              </p:cNvPr>
              <p:cNvSpPr/>
              <p:nvPr/>
            </p:nvSpPr>
            <p:spPr>
              <a:xfrm>
                <a:off x="804095" y="1846064"/>
                <a:ext cx="45719" cy="3700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sz="12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326" name="직사각형 325">
              <a:extLst>
                <a:ext uri="{FF2B5EF4-FFF2-40B4-BE49-F238E27FC236}">
                  <a16:creationId xmlns:a16="http://schemas.microsoft.com/office/drawing/2014/main" id="{78B98AF5-37F1-4E1D-ABA0-76814E80E19B}"/>
                </a:ext>
              </a:extLst>
            </p:cNvPr>
            <p:cNvSpPr/>
            <p:nvPr/>
          </p:nvSpPr>
          <p:spPr>
            <a:xfrm>
              <a:off x="1434135" y="1801394"/>
              <a:ext cx="347042" cy="1845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buClr>
                  <a:prstClr val="black">
                    <a:lumMod val="75000"/>
                    <a:lumOff val="25000"/>
                  </a:prstClr>
                </a:buClr>
              </a:pPr>
              <a:r>
                <a:rPr lang="en-US" altLang="ko-KR" sz="750" spc="-45" dirty="0">
                  <a:ln w="9525">
                    <a:solidFill>
                      <a:srgbClr val="C9E7F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KoPub돋움체 Bold"/>
                  <a:ea typeface="KoPub돋움체 Bold"/>
                </a:rPr>
                <a:t>6</a:t>
              </a:r>
              <a:endParaRPr lang="ko-KR" altLang="en-US" sz="750" spc="-45" dirty="0">
                <a:ln w="9525">
                  <a:solidFill>
                    <a:srgbClr val="C9E7F7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/>
                <a:ea typeface="KoPub돋움체 Bold"/>
              </a:endParaRPr>
            </a:p>
          </p:txBody>
        </p: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8BA5768-7336-4F36-A58B-C4CE47513A77}"/>
              </a:ext>
            </a:extLst>
          </p:cNvPr>
          <p:cNvSpPr/>
          <p:nvPr/>
        </p:nvSpPr>
        <p:spPr>
          <a:xfrm>
            <a:off x="2634783" y="1514896"/>
            <a:ext cx="8579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보조사업자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30" name="직사각형 329">
            <a:extLst>
              <a:ext uri="{FF2B5EF4-FFF2-40B4-BE49-F238E27FC236}">
                <a16:creationId xmlns:a16="http://schemas.microsoft.com/office/drawing/2014/main" id="{04AA077C-A383-4DC2-89FC-FB01496A1A52}"/>
              </a:ext>
            </a:extLst>
          </p:cNvPr>
          <p:cNvSpPr/>
          <p:nvPr/>
        </p:nvSpPr>
        <p:spPr>
          <a:xfrm>
            <a:off x="4482601" y="1514896"/>
            <a:ext cx="243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|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31" name="직사각형 330">
            <a:extLst>
              <a:ext uri="{FF2B5EF4-FFF2-40B4-BE49-F238E27FC236}">
                <a16:creationId xmlns:a16="http://schemas.microsoft.com/office/drawing/2014/main" id="{C1CF730C-D7EB-4F49-8554-B897439B6C9D}"/>
              </a:ext>
            </a:extLst>
          </p:cNvPr>
          <p:cNvSpPr/>
          <p:nvPr/>
        </p:nvSpPr>
        <p:spPr>
          <a:xfrm>
            <a:off x="5702782" y="1514896"/>
            <a:ext cx="992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지방자치단체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pic>
        <p:nvPicPr>
          <p:cNvPr id="366" name="그림 365">
            <a:extLst>
              <a:ext uri="{FF2B5EF4-FFF2-40B4-BE49-F238E27FC236}">
                <a16:creationId xmlns:a16="http://schemas.microsoft.com/office/drawing/2014/main" id="{FB3CA58D-0DE1-4614-9A01-47D82B29F7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r="87013" b="81092"/>
          <a:stretch/>
        </p:blipFill>
        <p:spPr>
          <a:xfrm>
            <a:off x="2342509" y="1505627"/>
            <a:ext cx="228089" cy="252705"/>
          </a:xfrm>
          <a:prstGeom prst="rect">
            <a:avLst/>
          </a:prstGeom>
        </p:spPr>
      </p:pic>
      <p:pic>
        <p:nvPicPr>
          <p:cNvPr id="367" name="그림 366">
            <a:extLst>
              <a:ext uri="{FF2B5EF4-FFF2-40B4-BE49-F238E27FC236}">
                <a16:creationId xmlns:a16="http://schemas.microsoft.com/office/drawing/2014/main" id="{10D1E2D0-A013-4B0B-8100-B57F32B44A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2" t="29417" r="-553" b="52339"/>
          <a:stretch/>
        </p:blipFill>
        <p:spPr>
          <a:xfrm>
            <a:off x="5406429" y="1505627"/>
            <a:ext cx="280036" cy="2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66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91075"/>
            <a:ext cx="881062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1-8.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err="1"/>
              <a:t>집행마감</a:t>
            </a:r>
            <a:r>
              <a:rPr lang="en-US" altLang="ko-KR" sz="1050" dirty="0"/>
              <a:t>(94001) =&gt; </a:t>
            </a:r>
            <a:r>
              <a:rPr lang="ko-KR" altLang="en-US" sz="1050" dirty="0" err="1" smtClean="0"/>
              <a:t>집행마감</a:t>
            </a:r>
            <a:r>
              <a:rPr lang="ko-KR" altLang="en-US" sz="1050" dirty="0" smtClean="0"/>
              <a:t> 취소</a:t>
            </a:r>
            <a:endParaRPr lang="en-US" altLang="ko-KR" sz="1050" dirty="0" smtClean="0"/>
          </a:p>
          <a:p>
            <a:endParaRPr lang="en-US" altLang="ko-KR" sz="1050" dirty="0"/>
          </a:p>
          <a:p>
            <a:r>
              <a:rPr lang="en-US" altLang="ko-KR" sz="900" dirty="0" smtClean="0"/>
              <a:t>1) </a:t>
            </a:r>
            <a:r>
              <a:rPr lang="ko-KR" altLang="en-US" sz="900" dirty="0" err="1" smtClean="0"/>
              <a:t>집행마감</a:t>
            </a:r>
            <a:r>
              <a:rPr lang="ko-KR" altLang="en-US" sz="900" dirty="0" smtClean="0"/>
              <a:t> 취소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</a:t>
            </a:r>
            <a:r>
              <a:rPr lang="en-US" altLang="ko-KR" sz="900" dirty="0"/>
              <a:t>- </a:t>
            </a:r>
            <a:r>
              <a:rPr lang="ko-KR" altLang="en-US" sz="900" dirty="0" err="1" smtClean="0"/>
              <a:t>집행마감</a:t>
            </a:r>
            <a:r>
              <a:rPr lang="ko-KR" altLang="en-US" sz="900" dirty="0" smtClean="0"/>
              <a:t> 처리 이후에 마감처리 한 것을 취소하고자 하는 경우 </a:t>
            </a:r>
            <a:r>
              <a:rPr lang="en-US" altLang="ko-KR" sz="900" dirty="0" smtClean="0"/>
              <a:t>[</a:t>
            </a:r>
            <a:r>
              <a:rPr lang="ko-KR" altLang="en-US" sz="900" dirty="0" smtClean="0"/>
              <a:t>집행마감취소</a:t>
            </a:r>
            <a:r>
              <a:rPr lang="en-US" altLang="ko-KR" sz="900" dirty="0" smtClean="0"/>
              <a:t>]</a:t>
            </a:r>
            <a:r>
              <a:rPr lang="ko-KR" altLang="en-US" sz="900" dirty="0" smtClean="0"/>
              <a:t> ①  버튼 클릭</a:t>
            </a:r>
            <a:endParaRPr lang="en-US" altLang="ko-KR" sz="900" dirty="0" smtClean="0"/>
          </a:p>
          <a:p>
            <a:r>
              <a:rPr lang="en-US" altLang="ko-KR" sz="900" dirty="0" smtClean="0"/>
              <a:t>    </a:t>
            </a:r>
            <a:r>
              <a:rPr lang="en-US" altLang="ko-KR" sz="900" dirty="0"/>
              <a:t>- </a:t>
            </a:r>
            <a:r>
              <a:rPr lang="ko-KR" altLang="en-US" sz="900" dirty="0" err="1" smtClean="0"/>
              <a:t>집행마감</a:t>
            </a:r>
            <a:r>
              <a:rPr lang="ko-KR" altLang="en-US" sz="900" dirty="0" smtClean="0"/>
              <a:t> 취소는 </a:t>
            </a:r>
            <a:r>
              <a:rPr lang="en-US" altLang="ko-KR" sz="900" dirty="0" smtClean="0"/>
              <a:t>‘</a:t>
            </a:r>
            <a:r>
              <a:rPr lang="ko-KR" altLang="en-US" sz="900" dirty="0" smtClean="0"/>
              <a:t>정산진행상태</a:t>
            </a:r>
            <a:r>
              <a:rPr lang="en-US" altLang="ko-KR" sz="900" dirty="0" smtClean="0"/>
              <a:t>‘ ②   </a:t>
            </a:r>
            <a:r>
              <a:rPr lang="ko-KR" altLang="en-US" sz="900" dirty="0" smtClean="0"/>
              <a:t>값이 </a:t>
            </a:r>
            <a:r>
              <a:rPr lang="en-US" altLang="ko-KR" sz="900" dirty="0" smtClean="0"/>
              <a:t>‘</a:t>
            </a:r>
            <a:r>
              <a:rPr lang="ko-KR" altLang="en-US" sz="900" dirty="0" err="1" smtClean="0"/>
              <a:t>집행마감</a:t>
            </a:r>
            <a:r>
              <a:rPr lang="en-US" altLang="ko-KR" sz="900" dirty="0" smtClean="0"/>
              <a:t>‘ </a:t>
            </a:r>
            <a:r>
              <a:rPr lang="ko-KR" altLang="en-US" sz="900" dirty="0" smtClean="0"/>
              <a:t>인 경우에만 집행마감취소 가능</a:t>
            </a:r>
            <a:endParaRPr lang="en-US" altLang="ko-KR" sz="900" dirty="0" smtClean="0"/>
          </a:p>
          <a:p>
            <a:endParaRPr lang="en-US" altLang="ko-KR" sz="900" dirty="0"/>
          </a:p>
          <a:p>
            <a:r>
              <a:rPr lang="en-US" altLang="ko-KR" sz="900" dirty="0" smtClean="0"/>
              <a:t>2) </a:t>
            </a:r>
            <a:r>
              <a:rPr lang="en-US" altLang="ko-KR" sz="900" dirty="0"/>
              <a:t>‘</a:t>
            </a:r>
            <a:r>
              <a:rPr lang="ko-KR" altLang="en-US" sz="900" dirty="0"/>
              <a:t>정산진행상태</a:t>
            </a:r>
            <a:r>
              <a:rPr lang="en-US" altLang="ko-KR" sz="900" dirty="0" smtClean="0"/>
              <a:t>‘ </a:t>
            </a:r>
            <a:r>
              <a:rPr lang="ko-KR" altLang="en-US" sz="900" dirty="0" smtClean="0"/>
              <a:t>값이 </a:t>
            </a:r>
            <a:r>
              <a:rPr lang="en-US" altLang="ko-KR" sz="900" dirty="0" smtClean="0"/>
              <a:t>‘</a:t>
            </a:r>
            <a:r>
              <a:rPr lang="ko-KR" altLang="en-US" sz="900" dirty="0" err="1" smtClean="0"/>
              <a:t>정산마감</a:t>
            </a:r>
            <a:r>
              <a:rPr lang="en-US" altLang="ko-KR" sz="900" dirty="0" smtClean="0"/>
              <a:t>‘ </a:t>
            </a:r>
            <a:r>
              <a:rPr lang="ko-KR" altLang="en-US" sz="900" dirty="0" smtClean="0"/>
              <a:t>이후에는 </a:t>
            </a:r>
            <a:r>
              <a:rPr lang="ko-KR" altLang="en-US" sz="900" dirty="0" err="1" smtClean="0"/>
              <a:t>이자금액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수익금 등록된 금액의 수정 및 삭제 불가</a:t>
            </a:r>
            <a:endParaRPr lang="en-US" altLang="ko-KR" sz="900" dirty="0" smtClean="0"/>
          </a:p>
          <a:p>
            <a:r>
              <a:rPr lang="en-US" altLang="ko-KR" sz="900" dirty="0" smtClean="0"/>
              <a:t>    - ＇</a:t>
            </a:r>
            <a:r>
              <a:rPr lang="ko-KR" altLang="en-US" sz="900" dirty="0" err="1" smtClean="0"/>
              <a:t>정산마감</a:t>
            </a:r>
            <a:r>
              <a:rPr lang="en-US" altLang="ko-KR" sz="900" dirty="0" smtClean="0"/>
              <a:t>’ </a:t>
            </a:r>
            <a:r>
              <a:rPr lang="ko-KR" altLang="en-US" sz="900" dirty="0" smtClean="0"/>
              <a:t>이후 </a:t>
            </a:r>
            <a:r>
              <a:rPr lang="ko-KR" altLang="en-US" sz="900" dirty="0" err="1" smtClean="0"/>
              <a:t>이자금액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수익금 등의 수정이 필요한 경우에는 </a:t>
            </a:r>
            <a:endParaRPr lang="en-US" altLang="ko-KR" sz="900" dirty="0"/>
          </a:p>
          <a:p>
            <a:r>
              <a:rPr lang="en-US" altLang="ko-KR" sz="900" dirty="0"/>
              <a:t>     </a:t>
            </a:r>
            <a:r>
              <a:rPr lang="en-US" altLang="ko-KR" sz="900" dirty="0" smtClean="0"/>
              <a:t>   </a:t>
            </a:r>
            <a:r>
              <a:rPr lang="ko-KR" altLang="en-US" sz="900" dirty="0" smtClean="0"/>
              <a:t>지자체 사업담당자에게 </a:t>
            </a:r>
            <a:r>
              <a:rPr lang="en-US" altLang="ko-KR" sz="900" dirty="0"/>
              <a:t> </a:t>
            </a:r>
            <a:r>
              <a:rPr lang="ko-KR" altLang="en-US" sz="900" dirty="0" err="1" smtClean="0"/>
              <a:t>정산마감을</a:t>
            </a:r>
            <a:r>
              <a:rPr lang="ko-KR" altLang="en-US" sz="900" dirty="0" smtClean="0"/>
              <a:t> 취소 해달라고 요청하여 </a:t>
            </a:r>
            <a:r>
              <a:rPr lang="en-US" altLang="ko-KR" sz="900" dirty="0" smtClean="0"/>
              <a:t>‘</a:t>
            </a:r>
            <a:r>
              <a:rPr lang="ko-KR" altLang="en-US" sz="900" dirty="0" err="1" smtClean="0"/>
              <a:t>집행마감</a:t>
            </a:r>
            <a:r>
              <a:rPr lang="en-US" altLang="ko-KR" sz="900" dirty="0" smtClean="0"/>
              <a:t>‘ </a:t>
            </a:r>
            <a:r>
              <a:rPr lang="ko-KR" altLang="en-US" sz="900" dirty="0" smtClean="0"/>
              <a:t>상태로 되돌린 이후에 </a:t>
            </a:r>
            <a:r>
              <a:rPr lang="ko-KR" altLang="en-US" sz="900" dirty="0" err="1" smtClean="0"/>
              <a:t>작업가능</a:t>
            </a:r>
            <a:endParaRPr lang="en-US" altLang="ko-KR" sz="900" dirty="0" smtClean="0"/>
          </a:p>
          <a:p>
            <a:endParaRPr lang="en-US" altLang="ko-KR" sz="9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4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91075"/>
            <a:ext cx="881062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2. </a:t>
            </a:r>
            <a:r>
              <a:rPr lang="ko-KR" altLang="en-US" sz="1050" dirty="0" smtClean="0"/>
              <a:t>지자체 </a:t>
            </a:r>
            <a:r>
              <a:rPr lang="ko-KR" altLang="en-US" sz="1050" dirty="0"/>
              <a:t>사업담당자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검토대상목록조회</a:t>
            </a:r>
            <a:r>
              <a:rPr lang="en-US" altLang="ko-KR" sz="1050" dirty="0" smtClean="0"/>
              <a:t>(</a:t>
            </a:r>
            <a:r>
              <a:rPr lang="ko-KR" altLang="en-US" sz="1050" dirty="0" smtClean="0"/>
              <a:t>지자체</a:t>
            </a:r>
            <a:r>
              <a:rPr lang="en-US" altLang="ko-KR" sz="1050" dirty="0" smtClean="0"/>
              <a:t>)(94002)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smtClean="0"/>
              <a:t>보조사업자가 사업종료 후 정산을 위해 </a:t>
            </a:r>
            <a:r>
              <a:rPr lang="ko-KR" altLang="en-US" sz="900" dirty="0" err="1" smtClean="0"/>
              <a:t>집행마감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하게되면</a:t>
            </a:r>
            <a:r>
              <a:rPr lang="ko-KR" altLang="en-US" sz="900" dirty="0" smtClean="0"/>
              <a:t> 지자체 사업담당자는 해당 사업의 집행내역을 검토하기 위해 </a:t>
            </a:r>
            <a:r>
              <a:rPr lang="ko-KR" altLang="en-US" sz="900" dirty="0" err="1" smtClean="0"/>
              <a:t>사업목록을</a:t>
            </a:r>
            <a:r>
              <a:rPr lang="ko-KR" altLang="en-US" sz="900" dirty="0" smtClean="0"/>
              <a:t> 조회하는 화면</a:t>
            </a:r>
            <a:endParaRPr lang="en-US" altLang="ko-KR" sz="900" dirty="0" smtClean="0"/>
          </a:p>
          <a:p>
            <a:r>
              <a:rPr lang="en-US" altLang="ko-KR" sz="900" dirty="0"/>
              <a:t>	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smtClean="0"/>
              <a:t>2) </a:t>
            </a:r>
            <a:r>
              <a:rPr lang="ko-KR" altLang="en-US" sz="900" dirty="0" smtClean="0"/>
              <a:t>지자체 관리사업 선택</a:t>
            </a:r>
            <a:endParaRPr lang="en-US" altLang="ko-KR" sz="900" dirty="0" smtClean="0"/>
          </a:p>
          <a:p>
            <a:r>
              <a:rPr lang="en-US" altLang="ko-KR" sz="900" dirty="0" smtClean="0"/>
              <a:t>     </a:t>
            </a:r>
            <a:r>
              <a:rPr lang="en-US" altLang="ko-KR" sz="900" dirty="0"/>
              <a:t>- </a:t>
            </a:r>
            <a:r>
              <a:rPr lang="ko-KR" altLang="en-US" sz="900" dirty="0" smtClean="0"/>
              <a:t>민간보조사업을 조회하기 위해 담당 관리사업별로 민간보조사업의 목록을 조회</a:t>
            </a:r>
            <a:endParaRPr lang="en-US" altLang="ko-KR" sz="900" dirty="0" smtClean="0"/>
          </a:p>
          <a:p>
            <a:r>
              <a:rPr lang="en-US" altLang="ko-KR" sz="900" dirty="0" smtClean="0"/>
              <a:t>     -  ① </a:t>
            </a:r>
            <a:r>
              <a:rPr lang="ko-KR" altLang="en-US" sz="900" dirty="0" smtClean="0"/>
              <a:t>버튼 </a:t>
            </a:r>
            <a:r>
              <a:rPr lang="ko-KR" altLang="en-US" sz="900" dirty="0"/>
              <a:t>클릭을 통해 </a:t>
            </a:r>
            <a:r>
              <a:rPr lang="ko-KR" altLang="en-US" sz="900" dirty="0" smtClean="0"/>
              <a:t>관리사업 </a:t>
            </a:r>
            <a:r>
              <a:rPr lang="ko-KR" altLang="en-US" sz="900" dirty="0" err="1" smtClean="0"/>
              <a:t>선택목록</a:t>
            </a:r>
            <a:r>
              <a:rPr lang="ko-KR" altLang="en-US" sz="900" dirty="0" smtClean="0"/>
              <a:t> 팝업 호출</a:t>
            </a:r>
            <a:endParaRPr lang="en-US" altLang="ko-KR" sz="9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648201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21B44928-4D52-4479-BCF7-2EF945189F83}"/>
              </a:ext>
            </a:extLst>
          </p:cNvPr>
          <p:cNvSpPr/>
          <p:nvPr/>
        </p:nvSpPr>
        <p:spPr>
          <a:xfrm>
            <a:off x="5365450" y="430839"/>
            <a:ext cx="211385" cy="2113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+mn-ea"/>
              </a:rPr>
              <a:t>1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48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91075"/>
            <a:ext cx="8810625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2-1. </a:t>
            </a:r>
            <a:r>
              <a:rPr lang="ko-KR" altLang="en-US" sz="1050" dirty="0" smtClean="0"/>
              <a:t>지자체 </a:t>
            </a:r>
            <a:r>
              <a:rPr lang="ko-KR" altLang="en-US" sz="1050" dirty="0"/>
              <a:t>사업담당자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검토대상목록조회</a:t>
            </a:r>
            <a:r>
              <a:rPr lang="en-US" altLang="ko-KR" sz="1050" dirty="0" smtClean="0"/>
              <a:t>(</a:t>
            </a:r>
            <a:r>
              <a:rPr lang="ko-KR" altLang="en-US" sz="1050" dirty="0" smtClean="0"/>
              <a:t>지자체</a:t>
            </a:r>
            <a:r>
              <a:rPr lang="en-US" altLang="ko-KR" sz="1050" dirty="0" smtClean="0"/>
              <a:t>)(94002) </a:t>
            </a:r>
            <a:r>
              <a:rPr lang="en-US" altLang="ko-KR" sz="1050" dirty="0"/>
              <a:t>=&gt; </a:t>
            </a:r>
            <a:r>
              <a:rPr lang="ko-KR" altLang="en-US" sz="1050" dirty="0" err="1" smtClean="0"/>
              <a:t>조회조건의</a:t>
            </a:r>
            <a:r>
              <a:rPr lang="ko-KR" altLang="en-US" sz="1050" dirty="0" smtClean="0"/>
              <a:t> 관리사업 선택을 위한 관리사업 </a:t>
            </a:r>
            <a:r>
              <a:rPr lang="ko-KR" altLang="en-US" sz="1050" dirty="0" err="1" smtClean="0"/>
              <a:t>팝업화면</a:t>
            </a:r>
            <a:endParaRPr lang="en-US" altLang="ko-KR" sz="105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smtClean="0"/>
              <a:t>조회된 관리사업 </a:t>
            </a:r>
            <a:r>
              <a:rPr lang="ko-KR" altLang="en-US" sz="900" dirty="0" err="1" smtClean="0"/>
              <a:t>행선택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①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smtClean="0"/>
              <a:t>관리하고 있는 </a:t>
            </a:r>
            <a:r>
              <a:rPr lang="ko-KR" altLang="en-US" sz="900" dirty="0" err="1" smtClean="0"/>
              <a:t>관리사업이</a:t>
            </a:r>
            <a:r>
              <a:rPr lang="ko-KR" altLang="en-US" sz="900" dirty="0" smtClean="0"/>
              <a:t> 조회가 되지 않는 경우 해당 관리사업의 담당자로 지정되어 있는지 확인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  ( e</a:t>
            </a:r>
            <a:r>
              <a:rPr lang="ko-KR" altLang="en-US" sz="900" dirty="0" smtClean="0"/>
              <a:t>호조</a:t>
            </a:r>
            <a:r>
              <a:rPr lang="en-US" altLang="ko-KR" sz="900" dirty="0" smtClean="0"/>
              <a:t>+  </a:t>
            </a:r>
            <a:r>
              <a:rPr lang="ko-KR" altLang="en-US" sz="900" dirty="0" smtClean="0"/>
              <a:t>의 정보관리사업등록</a:t>
            </a:r>
            <a:r>
              <a:rPr lang="en-US" altLang="ko-KR" sz="900" dirty="0" smtClean="0"/>
              <a:t>(11104)  </a:t>
            </a:r>
            <a:r>
              <a:rPr lang="ko-KR" altLang="en-US" sz="900" dirty="0" smtClean="0"/>
              <a:t>화면에서 해당 관리사업의 담당자 확인</a:t>
            </a:r>
            <a:r>
              <a:rPr lang="en-US" altLang="ko-KR" sz="900" dirty="0" smtClean="0"/>
              <a:t>.)</a:t>
            </a:r>
          </a:p>
          <a:p>
            <a:r>
              <a:rPr lang="en-US" altLang="ko-KR" sz="900" dirty="0"/>
              <a:t>	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smtClean="0"/>
              <a:t>2) </a:t>
            </a:r>
            <a:r>
              <a:rPr lang="ko-KR" altLang="en-US" sz="900" dirty="0" err="1" smtClean="0"/>
              <a:t>선택버튼</a:t>
            </a:r>
            <a:r>
              <a:rPr lang="ko-KR" altLang="en-US" sz="900" dirty="0" smtClean="0"/>
              <a:t> 클릭 ②</a:t>
            </a:r>
            <a:endParaRPr lang="en-US" altLang="ko-KR" sz="90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3) </a:t>
            </a:r>
            <a:r>
              <a:rPr lang="ko-KR" altLang="en-US" sz="900" dirty="0" smtClean="0"/>
              <a:t>조회된 사업이 많은 경우 </a:t>
            </a:r>
            <a:r>
              <a:rPr lang="ko-KR" altLang="en-US" sz="900" dirty="0" err="1" smtClean="0"/>
              <a:t>관리사업명</a:t>
            </a:r>
            <a:r>
              <a:rPr lang="ko-KR" altLang="en-US" sz="900" dirty="0" smtClean="0"/>
              <a:t> 으로 지정하여 조회</a:t>
            </a:r>
            <a:endParaRPr lang="en-US" altLang="ko-KR" sz="900" dirty="0" smtClean="0"/>
          </a:p>
          <a:p>
            <a:r>
              <a:rPr lang="en-US" altLang="ko-KR" sz="900" dirty="0" smtClean="0"/>
              <a:t>     </a:t>
            </a:r>
            <a:r>
              <a:rPr lang="en-US" altLang="ko-KR" sz="900" dirty="0"/>
              <a:t>- </a:t>
            </a:r>
            <a:r>
              <a:rPr lang="ko-KR" altLang="en-US" sz="900" dirty="0" smtClean="0"/>
              <a:t>초기화 버튼 클릭 ③</a:t>
            </a:r>
            <a:endParaRPr lang="en-US" altLang="ko-KR" sz="900" dirty="0" smtClean="0"/>
          </a:p>
          <a:p>
            <a:r>
              <a:rPr lang="en-US" altLang="ko-KR" sz="900" dirty="0" smtClean="0"/>
              <a:t>     - </a:t>
            </a:r>
            <a:r>
              <a:rPr lang="ko-KR" altLang="en-US" sz="900" dirty="0" err="1" smtClean="0"/>
              <a:t>사업명을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(</a:t>
            </a:r>
            <a:r>
              <a:rPr lang="ko-KR" altLang="en-US" sz="900" dirty="0" err="1" smtClean="0"/>
              <a:t>특정단어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입력가능</a:t>
            </a:r>
            <a:r>
              <a:rPr lang="en-US" altLang="ko-KR" sz="900" dirty="0" smtClean="0"/>
              <a:t>) </a:t>
            </a:r>
            <a:r>
              <a:rPr lang="ko-KR" altLang="en-US" sz="900" dirty="0" smtClean="0"/>
              <a:t>입력 후 </a:t>
            </a:r>
            <a:r>
              <a:rPr lang="ko-KR" altLang="en-US" sz="900" dirty="0" err="1" smtClean="0"/>
              <a:t>조회버튼</a:t>
            </a:r>
            <a:r>
              <a:rPr lang="ko-KR" altLang="en-US" sz="900" dirty="0" smtClean="0"/>
              <a:t> 클릭 ④</a:t>
            </a:r>
            <a:endParaRPr lang="en-US" altLang="ko-KR" sz="900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91075"/>
            <a:ext cx="881062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2-2. </a:t>
            </a:r>
            <a:r>
              <a:rPr lang="ko-KR" altLang="en-US" sz="1050" dirty="0" smtClean="0"/>
              <a:t>지자체 </a:t>
            </a:r>
            <a:r>
              <a:rPr lang="ko-KR" altLang="en-US" sz="1050" dirty="0"/>
              <a:t>사업담당자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검토대상목록조회</a:t>
            </a:r>
            <a:r>
              <a:rPr lang="en-US" altLang="ko-KR" sz="1050" dirty="0" smtClean="0"/>
              <a:t>(</a:t>
            </a:r>
            <a:r>
              <a:rPr lang="ko-KR" altLang="en-US" sz="1050" dirty="0" smtClean="0"/>
              <a:t>지자체</a:t>
            </a:r>
            <a:r>
              <a:rPr lang="en-US" altLang="ko-KR" sz="1050" dirty="0" smtClean="0"/>
              <a:t>)(94002)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smtClean="0"/>
              <a:t>선택된 관리사업</a:t>
            </a:r>
            <a:r>
              <a:rPr lang="en-US" altLang="ko-KR" sz="900" dirty="0" smtClean="0"/>
              <a:t>(</a:t>
            </a:r>
            <a:r>
              <a:rPr lang="ko-KR" altLang="en-US" sz="900" dirty="0" smtClean="0"/>
              <a:t>지자체보조사업</a:t>
            </a:r>
            <a:r>
              <a:rPr lang="en-US" altLang="ko-KR" sz="900" dirty="0" smtClean="0"/>
              <a:t>) </a:t>
            </a:r>
            <a:r>
              <a:rPr lang="ko-KR" altLang="en-US" sz="900" dirty="0" smtClean="0"/>
              <a:t>의 민간보조사업 목록이 조회됨 ①</a:t>
            </a:r>
            <a:endParaRPr lang="en-US" altLang="ko-KR" sz="900" dirty="0" smtClean="0"/>
          </a:p>
          <a:p>
            <a:r>
              <a:rPr lang="en-US" altLang="ko-KR" sz="900" dirty="0"/>
              <a:t>	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smtClean="0"/>
              <a:t>2) </a:t>
            </a:r>
            <a:r>
              <a:rPr lang="ko-KR" altLang="en-US" sz="900" dirty="0" smtClean="0"/>
              <a:t>집행내역 검토할 사업 선택하여 </a:t>
            </a:r>
            <a:r>
              <a:rPr lang="en-US" altLang="ko-KR" sz="900" dirty="0" smtClean="0"/>
              <a:t>‘</a:t>
            </a:r>
            <a:r>
              <a:rPr lang="ko-KR" altLang="en-US" sz="900" dirty="0" smtClean="0"/>
              <a:t>정산진행상태</a:t>
            </a:r>
            <a:r>
              <a:rPr lang="en-US" altLang="ko-KR" sz="900" dirty="0" smtClean="0"/>
              <a:t>‘ </a:t>
            </a:r>
            <a:r>
              <a:rPr lang="ko-KR" altLang="en-US" sz="900" dirty="0" smtClean="0"/>
              <a:t>항목을 클릭 ②</a:t>
            </a:r>
            <a:endParaRPr lang="en-US" altLang="ko-KR" sz="90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3) </a:t>
            </a:r>
            <a:r>
              <a:rPr lang="ko-KR" altLang="en-US" sz="900" dirty="0" smtClean="0"/>
              <a:t>해당 사업의 집행내역 </a:t>
            </a:r>
            <a:r>
              <a:rPr lang="ko-KR" altLang="en-US" sz="900" dirty="0" err="1" smtClean="0"/>
              <a:t>목록화면이</a:t>
            </a:r>
            <a:r>
              <a:rPr lang="ko-KR" altLang="en-US" sz="900" dirty="0" smtClean="0"/>
              <a:t> 호출됨</a:t>
            </a:r>
            <a:endParaRPr lang="en-US" altLang="ko-KR" sz="900" dirty="0" smtClean="0"/>
          </a:p>
          <a:p>
            <a:endParaRPr lang="en-US" altLang="ko-KR" sz="9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91075"/>
            <a:ext cx="8810625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2-3. </a:t>
            </a:r>
            <a:r>
              <a:rPr lang="ko-KR" altLang="en-US" sz="1050" dirty="0" smtClean="0"/>
              <a:t>지자체 </a:t>
            </a:r>
            <a:r>
              <a:rPr lang="ko-KR" altLang="en-US" sz="1050" dirty="0"/>
              <a:t>사업담당자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검토대상목록조회</a:t>
            </a:r>
            <a:r>
              <a:rPr lang="en-US" altLang="ko-KR" sz="1050" dirty="0" smtClean="0"/>
              <a:t>(</a:t>
            </a:r>
            <a:r>
              <a:rPr lang="ko-KR" altLang="en-US" sz="1050" dirty="0" smtClean="0"/>
              <a:t>지자체</a:t>
            </a:r>
            <a:r>
              <a:rPr lang="en-US" altLang="ko-KR" sz="1050" dirty="0" smtClean="0"/>
              <a:t>)(94002) =&gt; </a:t>
            </a:r>
            <a:r>
              <a:rPr lang="ko-KR" altLang="en-US" sz="1050" dirty="0" smtClean="0"/>
              <a:t>집행내역 </a:t>
            </a:r>
            <a:r>
              <a:rPr lang="ko-KR" altLang="en-US" sz="1050" dirty="0" err="1" smtClean="0"/>
              <a:t>목록조회</a:t>
            </a:r>
            <a:endParaRPr lang="en-US" altLang="ko-KR" sz="105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err="1" smtClean="0"/>
              <a:t>예치형</a:t>
            </a:r>
            <a:r>
              <a:rPr lang="ko-KR" altLang="en-US" sz="900" dirty="0" smtClean="0"/>
              <a:t> 사업의 경우 </a:t>
            </a:r>
            <a:r>
              <a:rPr lang="ko-KR" altLang="en-US" sz="900" dirty="0" err="1" smtClean="0"/>
              <a:t>예치이자</a:t>
            </a:r>
            <a:r>
              <a:rPr lang="ko-KR" altLang="en-US" sz="900" dirty="0" smtClean="0"/>
              <a:t> 등록여부 체크 ①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</a:t>
            </a:r>
            <a:r>
              <a:rPr lang="ko-KR" altLang="en-US" sz="900" dirty="0" err="1" smtClean="0"/>
              <a:t>예치형</a:t>
            </a:r>
            <a:r>
              <a:rPr lang="ko-KR" altLang="en-US" sz="900" dirty="0" smtClean="0"/>
              <a:t> 사업의 경우예치계좌 </a:t>
            </a:r>
            <a:r>
              <a:rPr lang="ko-KR" altLang="en-US" sz="900" dirty="0" err="1" smtClean="0"/>
              <a:t>이자금액을</a:t>
            </a:r>
            <a:r>
              <a:rPr lang="ko-KR" altLang="en-US" sz="900" dirty="0" smtClean="0"/>
              <a:t> 시스템에서 계산하여 배분함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</a:t>
            </a:r>
            <a:r>
              <a:rPr lang="ko-KR" altLang="en-US" sz="900" dirty="0" err="1" smtClean="0"/>
              <a:t>예치계좌</a:t>
            </a:r>
            <a:r>
              <a:rPr lang="ko-KR" altLang="en-US" sz="900" dirty="0" smtClean="0"/>
              <a:t> 이자배분금액이 있는데 </a:t>
            </a:r>
            <a:r>
              <a:rPr lang="ko-KR" altLang="en-US" sz="900" dirty="0" err="1" smtClean="0"/>
              <a:t>예치이자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등록금액이</a:t>
            </a:r>
            <a:r>
              <a:rPr lang="ko-KR" altLang="en-US" sz="900" dirty="0" smtClean="0"/>
              <a:t> 없다면 </a:t>
            </a:r>
            <a:r>
              <a:rPr lang="ko-KR" altLang="en-US" sz="900" dirty="0" err="1" smtClean="0"/>
              <a:t>예치이자</a:t>
            </a:r>
            <a:r>
              <a:rPr lang="ko-KR" altLang="en-US" sz="900" dirty="0" smtClean="0"/>
              <a:t> 등록을 하지 않은 것이므로 등록하도록 해야함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</a:t>
            </a:r>
            <a:r>
              <a:rPr lang="ko-KR" altLang="en-US" sz="900" dirty="0" err="1" smtClean="0"/>
              <a:t>예치이자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배분금액이</a:t>
            </a:r>
            <a:r>
              <a:rPr lang="ko-KR" altLang="en-US" sz="900" dirty="0" smtClean="0"/>
              <a:t> 없다면 등록하지 않아도 됨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/>
              <a:t>	</a:t>
            </a:r>
          </a:p>
          <a:p>
            <a:r>
              <a:rPr lang="en-US" altLang="ko-KR" sz="900" dirty="0"/>
              <a:t>  </a:t>
            </a:r>
            <a:r>
              <a:rPr lang="en-US" altLang="ko-KR" sz="900" dirty="0" smtClean="0"/>
              <a:t>2) </a:t>
            </a:r>
            <a:r>
              <a:rPr lang="ko-KR" altLang="en-US" sz="900" dirty="0" smtClean="0"/>
              <a:t>집행실행일자 기준으로 </a:t>
            </a:r>
            <a:r>
              <a:rPr lang="ko-KR" altLang="en-US" sz="900" dirty="0" err="1" smtClean="0"/>
              <a:t>집행내역의</a:t>
            </a:r>
            <a:r>
              <a:rPr lang="ko-KR" altLang="en-US" sz="900" dirty="0" smtClean="0"/>
              <a:t> 목록이 조회됨 ②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smtClean="0"/>
              <a:t>집행실행일자를 수정하려면 </a:t>
            </a:r>
            <a:r>
              <a:rPr lang="ko-KR" altLang="en-US" sz="900" dirty="0" err="1" smtClean="0"/>
              <a:t>조회버튼</a:t>
            </a:r>
            <a:r>
              <a:rPr lang="ko-KR" altLang="en-US" sz="900" dirty="0" smtClean="0"/>
              <a:t> 옆의 초기화 버튼을 누르고 집행실행일자 변경 가능</a:t>
            </a:r>
            <a:endParaRPr lang="en-US" altLang="ko-KR" sz="90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3) </a:t>
            </a:r>
            <a:r>
              <a:rPr lang="ko-KR" altLang="en-US" sz="900" dirty="0" smtClean="0"/>
              <a:t>개별 </a:t>
            </a:r>
            <a:r>
              <a:rPr lang="ko-KR" altLang="en-US" sz="900" dirty="0" err="1" smtClean="0"/>
              <a:t>집행건을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건건히</a:t>
            </a:r>
            <a:r>
              <a:rPr lang="ko-KR" altLang="en-US" sz="900" dirty="0" smtClean="0"/>
              <a:t> 검토해야함</a:t>
            </a:r>
            <a:r>
              <a:rPr lang="en-US" altLang="ko-KR" sz="900" dirty="0" smtClean="0"/>
              <a:t>.  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smtClean="0"/>
              <a:t>개별 </a:t>
            </a:r>
            <a:r>
              <a:rPr lang="ko-KR" altLang="en-US" sz="900" dirty="0" err="1" smtClean="0"/>
              <a:t>집행건의</a:t>
            </a:r>
            <a:r>
              <a:rPr lang="ko-KR" altLang="en-US" sz="900" dirty="0" smtClean="0"/>
              <a:t> 정산검토진행상태 ③  를 클릭하면 해당 </a:t>
            </a:r>
            <a:r>
              <a:rPr lang="ko-KR" altLang="en-US" sz="900" dirty="0" err="1" smtClean="0"/>
              <a:t>집행건의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상세화면</a:t>
            </a:r>
            <a:r>
              <a:rPr lang="ko-KR" altLang="en-US" sz="900" dirty="0" smtClean="0"/>
              <a:t> 호출됨</a:t>
            </a:r>
            <a:r>
              <a:rPr lang="en-US" altLang="ko-KR" sz="900" dirty="0" smtClean="0"/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1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91075"/>
            <a:ext cx="8810625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2-4. </a:t>
            </a:r>
            <a:r>
              <a:rPr lang="ko-KR" altLang="en-US" sz="1050" dirty="0" smtClean="0"/>
              <a:t>지자체 </a:t>
            </a:r>
            <a:r>
              <a:rPr lang="ko-KR" altLang="en-US" sz="1050" dirty="0"/>
              <a:t>사업담당자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검토대상목록조회</a:t>
            </a:r>
            <a:r>
              <a:rPr lang="en-US" altLang="ko-KR" sz="1050" dirty="0" smtClean="0"/>
              <a:t>(</a:t>
            </a:r>
            <a:r>
              <a:rPr lang="ko-KR" altLang="en-US" sz="1050" dirty="0" smtClean="0"/>
              <a:t>지자체</a:t>
            </a:r>
            <a:r>
              <a:rPr lang="en-US" altLang="ko-KR" sz="1050" dirty="0" smtClean="0"/>
              <a:t>)(94002) =&gt; </a:t>
            </a:r>
            <a:r>
              <a:rPr lang="ko-KR" altLang="en-US" sz="1050" dirty="0" err="1" smtClean="0"/>
              <a:t>정산검토</a:t>
            </a:r>
            <a:r>
              <a:rPr lang="ko-KR" altLang="en-US" sz="1050" dirty="0" smtClean="0"/>
              <a:t> </a:t>
            </a:r>
            <a:r>
              <a:rPr lang="ko-KR" altLang="en-US" sz="1050" dirty="0" err="1" smtClean="0"/>
              <a:t>의견등록</a:t>
            </a:r>
            <a:endParaRPr lang="en-US" altLang="ko-KR" sz="105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err="1" smtClean="0"/>
              <a:t>집행정보</a:t>
            </a:r>
            <a:r>
              <a:rPr lang="ko-KR" altLang="en-US" sz="900" dirty="0" smtClean="0"/>
              <a:t> 검토 </a:t>
            </a:r>
            <a:r>
              <a:rPr lang="en-US" altLang="ko-KR" sz="900" dirty="0" smtClean="0"/>
              <a:t>: </a:t>
            </a:r>
            <a:r>
              <a:rPr lang="ko-KR" altLang="en-US" sz="900" dirty="0" smtClean="0"/>
              <a:t>집행실적 자료를 검토 후 검토 결과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검토진행상태 ① 로 선택하고 저장한다</a:t>
            </a:r>
            <a:r>
              <a:rPr lang="en-US" altLang="ko-KR" sz="900" dirty="0" smtClean="0"/>
              <a:t>. ④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</a:t>
            </a:r>
            <a:r>
              <a:rPr lang="ko-KR" altLang="en-US" sz="900" dirty="0" smtClean="0"/>
              <a:t> </a:t>
            </a:r>
            <a:r>
              <a:rPr lang="en-US" altLang="ko-KR" sz="900" dirty="0"/>
              <a:t> </a:t>
            </a:r>
            <a:r>
              <a:rPr lang="en-US" altLang="ko-KR" sz="900" dirty="0" smtClean="0"/>
              <a:t>- </a:t>
            </a:r>
            <a:r>
              <a:rPr lang="ko-KR" altLang="en-US" sz="900" dirty="0" err="1" smtClean="0"/>
              <a:t>미검토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=&gt; </a:t>
            </a:r>
            <a:r>
              <a:rPr lang="ko-KR" altLang="en-US" sz="900" dirty="0" smtClean="0"/>
              <a:t>아직 검토하지 않은 상태</a:t>
            </a:r>
            <a:endParaRPr lang="en-US" altLang="ko-KR" sz="900" dirty="0" smtClean="0"/>
          </a:p>
          <a:p>
            <a:r>
              <a:rPr lang="en-US" altLang="ko-KR" sz="900" dirty="0" smtClean="0"/>
              <a:t>        - </a:t>
            </a:r>
            <a:r>
              <a:rPr lang="ko-KR" altLang="en-US" sz="900" dirty="0" err="1" smtClean="0"/>
              <a:t>검토완료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=&gt; </a:t>
            </a:r>
            <a:r>
              <a:rPr lang="ko-KR" altLang="en-US" sz="900" dirty="0" smtClean="0"/>
              <a:t>검토결과 아무 문제 없는 경우 선택</a:t>
            </a:r>
            <a:endParaRPr lang="en-US" altLang="ko-KR" sz="900" dirty="0" smtClean="0"/>
          </a:p>
          <a:p>
            <a:r>
              <a:rPr lang="en-US" altLang="ko-KR" sz="900" dirty="0" smtClean="0"/>
              <a:t>        -  </a:t>
            </a:r>
            <a:r>
              <a:rPr lang="ko-KR" altLang="en-US" sz="900" dirty="0" err="1" smtClean="0"/>
              <a:t>보완요청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=&gt; </a:t>
            </a:r>
            <a:r>
              <a:rPr lang="ko-KR" altLang="en-US" sz="900" dirty="0" smtClean="0"/>
              <a:t>검토한 결과 수정이 필요한 경우 선택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검토진행상태를 보완요청으로 지정한 경우 보완해야할 내용을 기재 ②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                             </a:t>
            </a:r>
            <a:r>
              <a:rPr lang="ko-KR" altLang="en-US" sz="900" dirty="0" err="1" smtClean="0"/>
              <a:t>보완요청한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집행내역에</a:t>
            </a:r>
            <a:r>
              <a:rPr lang="ko-KR" altLang="en-US" sz="900" dirty="0" smtClean="0"/>
              <a:t> 대해 보조사업자가 </a:t>
            </a:r>
            <a:r>
              <a:rPr lang="ko-KR" altLang="en-US" sz="900" dirty="0" err="1" smtClean="0"/>
              <a:t>보완완료</a:t>
            </a:r>
            <a:r>
              <a:rPr lang="ko-KR" altLang="en-US" sz="900" dirty="0" smtClean="0"/>
              <a:t> 한 후 </a:t>
            </a:r>
            <a:r>
              <a:rPr lang="en-US" altLang="ko-KR" sz="900" dirty="0" smtClean="0"/>
              <a:t>‘</a:t>
            </a:r>
            <a:r>
              <a:rPr lang="ko-KR" altLang="en-US" sz="900" dirty="0" err="1" smtClean="0"/>
              <a:t>보완완료</a:t>
            </a:r>
            <a:r>
              <a:rPr lang="en-US" altLang="ko-KR" sz="900" dirty="0" smtClean="0"/>
              <a:t>‘ </a:t>
            </a:r>
            <a:r>
              <a:rPr lang="ko-KR" altLang="en-US" sz="900" dirty="0" smtClean="0"/>
              <a:t>처리 하면 해당 건은 재검토 하여 </a:t>
            </a:r>
            <a:r>
              <a:rPr lang="ko-KR" altLang="en-US" sz="900" dirty="0" err="1" smtClean="0"/>
              <a:t>검토완료</a:t>
            </a:r>
            <a:r>
              <a:rPr lang="ko-KR" altLang="en-US" sz="900" dirty="0" smtClean="0"/>
              <a:t> 또는 </a:t>
            </a:r>
            <a:r>
              <a:rPr lang="ko-KR" altLang="en-US" sz="900" dirty="0" err="1" smtClean="0"/>
              <a:t>보완요청</a:t>
            </a:r>
            <a:r>
              <a:rPr lang="ko-KR" altLang="en-US" sz="900" dirty="0" smtClean="0"/>
              <a:t> 으로 변경</a:t>
            </a:r>
            <a:r>
              <a:rPr lang="en-US" altLang="ko-KR" sz="900" dirty="0" smtClean="0"/>
              <a:t>.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2) </a:t>
            </a:r>
            <a:r>
              <a:rPr lang="ko-KR" altLang="en-US" sz="900" dirty="0" smtClean="0"/>
              <a:t>검토진행상태를 보완요청으로 지정한 경우 </a:t>
            </a:r>
            <a:r>
              <a:rPr lang="ko-KR" altLang="en-US" sz="900" dirty="0" err="1" smtClean="0"/>
              <a:t>집행금액이</a:t>
            </a:r>
            <a:r>
              <a:rPr lang="ko-KR" altLang="en-US" sz="900" dirty="0" smtClean="0"/>
              <a:t> 불인정 </a:t>
            </a:r>
            <a:r>
              <a:rPr lang="ko-KR" altLang="en-US" sz="900" dirty="0"/>
              <a:t>금액으로 입력됨 </a:t>
            </a:r>
            <a:r>
              <a:rPr lang="ko-KR" altLang="en-US" sz="900" dirty="0" smtClean="0"/>
              <a:t>③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err="1" smtClean="0"/>
              <a:t>집행금액중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일부금액만</a:t>
            </a:r>
            <a:r>
              <a:rPr lang="ko-KR" altLang="en-US" sz="900" dirty="0" smtClean="0"/>
              <a:t> 불인정 하고자 하는 경우 불인정금액을 수정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 smtClean="0"/>
              <a:t>     - </a:t>
            </a:r>
            <a:r>
              <a:rPr lang="ko-KR" altLang="en-US" sz="900" dirty="0" smtClean="0"/>
              <a:t>불인정금액으로 </a:t>
            </a:r>
            <a:r>
              <a:rPr lang="ko-KR" altLang="en-US" sz="900" dirty="0" err="1" smtClean="0"/>
              <a:t>반납받고자</a:t>
            </a:r>
            <a:r>
              <a:rPr lang="ko-KR" altLang="en-US" sz="900" dirty="0" smtClean="0"/>
              <a:t> 하는 경우 검토진행상태를 보완요청으로 </a:t>
            </a:r>
            <a:r>
              <a:rPr lang="ko-KR" altLang="en-US" sz="900" dirty="0" err="1" smtClean="0"/>
              <a:t>놔둔상태에서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정산마감</a:t>
            </a:r>
            <a:r>
              <a:rPr lang="ko-KR" altLang="en-US" sz="900" dirty="0" smtClean="0"/>
              <a:t> 처리 하면 됨</a:t>
            </a:r>
            <a:r>
              <a:rPr lang="en-US" altLang="ko-KR" sz="900" dirty="0" smtClean="0"/>
              <a:t>.</a:t>
            </a:r>
          </a:p>
          <a:p>
            <a:endParaRPr lang="en-US" altLang="ko-KR" sz="900" dirty="0"/>
          </a:p>
          <a:p>
            <a:r>
              <a:rPr lang="en-US" altLang="ko-KR" sz="900" dirty="0" smtClean="0"/>
              <a:t>  3) </a:t>
            </a:r>
            <a:r>
              <a:rPr lang="ko-KR" altLang="en-US" sz="900" dirty="0" smtClean="0"/>
              <a:t>이전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다음 </a:t>
            </a:r>
            <a:r>
              <a:rPr lang="ko-KR" altLang="en-US" sz="900" dirty="0" err="1" smtClean="0"/>
              <a:t>집행정보</a:t>
            </a:r>
            <a:r>
              <a:rPr lang="ko-KR" altLang="en-US" sz="900" dirty="0" smtClean="0"/>
              <a:t> 보기 ⑤ 버튼을 이용하여 </a:t>
            </a:r>
            <a:r>
              <a:rPr lang="ko-KR" altLang="en-US" sz="900" dirty="0" err="1" smtClean="0"/>
              <a:t>집행정보를</a:t>
            </a:r>
            <a:r>
              <a:rPr lang="ko-KR" altLang="en-US" sz="900" dirty="0" smtClean="0"/>
              <a:t> 검토할 수 있음</a:t>
            </a:r>
            <a:r>
              <a:rPr lang="en-US" altLang="ko-KR" sz="900" dirty="0" smtClean="0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5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91075"/>
            <a:ext cx="8810625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2-5. </a:t>
            </a:r>
            <a:r>
              <a:rPr lang="ko-KR" altLang="en-US" sz="1050" dirty="0" smtClean="0"/>
              <a:t>지자체 </a:t>
            </a:r>
            <a:r>
              <a:rPr lang="ko-KR" altLang="en-US" sz="1050" dirty="0"/>
              <a:t>사업담당자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검토대상목록조회</a:t>
            </a:r>
            <a:r>
              <a:rPr lang="en-US" altLang="ko-KR" sz="1050" dirty="0" smtClean="0"/>
              <a:t>(</a:t>
            </a:r>
            <a:r>
              <a:rPr lang="ko-KR" altLang="en-US" sz="1050" dirty="0" smtClean="0"/>
              <a:t>지자체</a:t>
            </a:r>
            <a:r>
              <a:rPr lang="en-US" altLang="ko-KR" sz="1050" dirty="0" smtClean="0"/>
              <a:t>)(94002) =&gt; </a:t>
            </a:r>
            <a:r>
              <a:rPr lang="ko-KR" altLang="en-US" sz="1050" dirty="0" err="1" smtClean="0"/>
              <a:t>정산마감</a:t>
            </a:r>
            <a:endParaRPr lang="en-US" altLang="ko-KR" sz="105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smtClean="0"/>
              <a:t>모든 </a:t>
            </a:r>
            <a:r>
              <a:rPr lang="ko-KR" altLang="en-US" sz="900" dirty="0" err="1" smtClean="0"/>
              <a:t>집행내역에</a:t>
            </a:r>
            <a:r>
              <a:rPr lang="ko-KR" altLang="en-US" sz="900" dirty="0" smtClean="0"/>
              <a:t> 대해 검토가 진행되어야 </a:t>
            </a:r>
            <a:r>
              <a:rPr lang="ko-KR" altLang="en-US" sz="900" dirty="0" err="1" smtClean="0"/>
              <a:t>정산마감</a:t>
            </a:r>
            <a:r>
              <a:rPr lang="ko-KR" altLang="en-US" sz="900" dirty="0" smtClean="0"/>
              <a:t> 가능 ③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  - </a:t>
            </a:r>
            <a:r>
              <a:rPr lang="ko-KR" altLang="en-US" sz="900" dirty="0" err="1" smtClean="0"/>
              <a:t>정산검토</a:t>
            </a:r>
            <a:r>
              <a:rPr lang="ko-KR" altLang="en-US" sz="900" dirty="0" smtClean="0"/>
              <a:t> 진행상태 </a:t>
            </a:r>
            <a:r>
              <a:rPr lang="ko-KR" altLang="en-US" sz="900" dirty="0"/>
              <a:t>① </a:t>
            </a:r>
            <a:r>
              <a:rPr lang="ko-KR" altLang="en-US" sz="900" dirty="0" smtClean="0"/>
              <a:t> 가 </a:t>
            </a:r>
            <a:r>
              <a:rPr lang="en-US" altLang="ko-KR" sz="900" dirty="0" smtClean="0"/>
              <a:t>‘</a:t>
            </a:r>
            <a:r>
              <a:rPr lang="ko-KR" altLang="en-US" sz="900" dirty="0" err="1" smtClean="0"/>
              <a:t>미검토</a:t>
            </a:r>
            <a:r>
              <a:rPr lang="en-US" altLang="ko-KR" sz="900" dirty="0" smtClean="0"/>
              <a:t>’, 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‘</a:t>
            </a:r>
            <a:r>
              <a:rPr lang="ko-KR" altLang="en-US" sz="900" dirty="0" err="1" smtClean="0"/>
              <a:t>보완완료</a:t>
            </a:r>
            <a:r>
              <a:rPr lang="en-US" altLang="ko-KR" sz="900" dirty="0" smtClean="0"/>
              <a:t>‘ </a:t>
            </a:r>
            <a:r>
              <a:rPr lang="ko-KR" altLang="en-US" sz="900" dirty="0" smtClean="0"/>
              <a:t>로 남아 있는 경우 </a:t>
            </a:r>
            <a:r>
              <a:rPr lang="ko-KR" altLang="en-US" sz="900" dirty="0" err="1" smtClean="0"/>
              <a:t>정산마감</a:t>
            </a:r>
            <a:r>
              <a:rPr lang="ko-KR" altLang="en-US" sz="900" dirty="0" smtClean="0"/>
              <a:t> 불가</a:t>
            </a:r>
            <a:endParaRPr lang="en-US" altLang="ko-KR" sz="900" dirty="0" smtClean="0"/>
          </a:p>
          <a:p>
            <a:r>
              <a:rPr lang="en-US" altLang="ko-KR" sz="900" dirty="0" smtClean="0"/>
              <a:t>        - </a:t>
            </a:r>
            <a:r>
              <a:rPr lang="ko-KR" altLang="en-US" sz="900" dirty="0" err="1" smtClean="0"/>
              <a:t>정산검토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진행상태가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‘</a:t>
            </a:r>
            <a:r>
              <a:rPr lang="ko-KR" altLang="en-US" sz="900" dirty="0" err="1" smtClean="0"/>
              <a:t>검토완료</a:t>
            </a:r>
            <a:r>
              <a:rPr lang="en-US" altLang="ko-KR" sz="900" dirty="0" smtClean="0"/>
              <a:t>’, ‘</a:t>
            </a:r>
            <a:r>
              <a:rPr lang="ko-KR" altLang="en-US" sz="900" dirty="0" err="1" smtClean="0"/>
              <a:t>보완요청</a:t>
            </a:r>
            <a:r>
              <a:rPr lang="en-US" altLang="ko-KR" sz="900" dirty="0" smtClean="0"/>
              <a:t>’, ‘</a:t>
            </a:r>
            <a:r>
              <a:rPr lang="ko-KR" altLang="en-US" sz="900" dirty="0" err="1" smtClean="0"/>
              <a:t>보완불가</a:t>
            </a:r>
            <a:r>
              <a:rPr lang="en-US" altLang="ko-KR" sz="900" dirty="0" smtClean="0"/>
              <a:t>‘ </a:t>
            </a:r>
            <a:r>
              <a:rPr lang="ko-KR" altLang="en-US" sz="900" dirty="0" smtClean="0"/>
              <a:t>만 있어야 함</a:t>
            </a:r>
            <a:endParaRPr lang="en-US" altLang="ko-KR" sz="900" dirty="0" smtClean="0"/>
          </a:p>
          <a:p>
            <a:r>
              <a:rPr lang="en-US" altLang="ko-KR" sz="900" dirty="0" smtClean="0"/>
              <a:t> </a:t>
            </a:r>
          </a:p>
          <a:p>
            <a:r>
              <a:rPr lang="en-US" altLang="ko-KR" sz="900" dirty="0" smtClean="0"/>
              <a:t>  2) </a:t>
            </a:r>
            <a:r>
              <a:rPr lang="ko-KR" altLang="en-US" sz="900" dirty="0" smtClean="0"/>
              <a:t>보조사업의 </a:t>
            </a:r>
            <a:r>
              <a:rPr lang="ko-KR" altLang="en-US" sz="900" dirty="0" err="1" smtClean="0"/>
              <a:t>집행마감</a:t>
            </a:r>
            <a:r>
              <a:rPr lang="ko-KR" altLang="en-US" sz="900" dirty="0" smtClean="0"/>
              <a:t> 이후 </a:t>
            </a:r>
            <a:r>
              <a:rPr lang="en-US" altLang="ko-KR" sz="900" dirty="0" smtClean="0"/>
              <a:t> </a:t>
            </a:r>
            <a:r>
              <a:rPr lang="ko-KR" altLang="en-US" sz="900" dirty="0" err="1" smtClean="0"/>
              <a:t>집행건에</a:t>
            </a:r>
            <a:r>
              <a:rPr lang="ko-KR" altLang="en-US" sz="900" dirty="0" smtClean="0"/>
              <a:t> 대해 </a:t>
            </a:r>
            <a:r>
              <a:rPr lang="ko-KR" altLang="en-US" sz="900" dirty="0" err="1" smtClean="0"/>
              <a:t>정산검토</a:t>
            </a:r>
            <a:r>
              <a:rPr lang="ko-KR" altLang="en-US" sz="900" dirty="0" smtClean="0"/>
              <a:t> 진행하는 경우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정산진행상태값② 이 </a:t>
            </a:r>
            <a:r>
              <a:rPr lang="ko-KR" altLang="en-US" sz="900" dirty="0" err="1" smtClean="0"/>
              <a:t>집행마감</a:t>
            </a:r>
            <a:r>
              <a:rPr lang="ko-KR" altLang="en-US" sz="900" dirty="0" smtClean="0"/>
              <a:t> 에서 </a:t>
            </a:r>
            <a:r>
              <a:rPr lang="en-US" altLang="ko-KR" sz="900" dirty="0" smtClean="0"/>
              <a:t> </a:t>
            </a:r>
            <a:r>
              <a:rPr lang="ko-KR" altLang="en-US" sz="900" dirty="0" err="1" smtClean="0"/>
              <a:t>정산검토중</a:t>
            </a:r>
            <a:r>
              <a:rPr lang="ko-KR" altLang="en-US" sz="900" dirty="0" smtClean="0"/>
              <a:t>  으로 변경됨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smtClean="0"/>
              <a:t>정산검토중인 상태에서 보조사업자가 잘못 처리한 것이 있어서 </a:t>
            </a:r>
            <a:r>
              <a:rPr lang="ko-KR" altLang="en-US" sz="900" dirty="0" err="1" smtClean="0"/>
              <a:t>집행마감</a:t>
            </a:r>
            <a:r>
              <a:rPr lang="ko-KR" altLang="en-US" sz="900" dirty="0" smtClean="0"/>
              <a:t> 상태로 되돌려 줘야 하는 경우 </a:t>
            </a:r>
            <a:r>
              <a:rPr lang="ko-KR" altLang="en-US" sz="900" dirty="0" err="1" smtClean="0"/>
              <a:t>정산검토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반려처리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err="1" smtClean="0"/>
              <a:t>정산검토중</a:t>
            </a:r>
            <a:r>
              <a:rPr lang="ko-KR" altLang="en-US" sz="900" dirty="0" smtClean="0"/>
              <a:t> 상태에서 집행마감으로 되돌리려면 </a:t>
            </a:r>
            <a:r>
              <a:rPr lang="en-US" altLang="ko-KR" sz="900" dirty="0" smtClean="0"/>
              <a:t>[</a:t>
            </a:r>
            <a:r>
              <a:rPr lang="ko-KR" altLang="en-US" sz="900" dirty="0" smtClean="0"/>
              <a:t>정산검토반려</a:t>
            </a:r>
            <a:r>
              <a:rPr lang="en-US" altLang="ko-KR" sz="900" dirty="0" smtClean="0"/>
              <a:t>] ⑤  </a:t>
            </a:r>
            <a:r>
              <a:rPr lang="ko-KR" altLang="en-US" sz="900" dirty="0" smtClean="0"/>
              <a:t>버튼 클릭</a:t>
            </a:r>
            <a:endParaRPr lang="en-US" altLang="ko-KR" sz="900" dirty="0" smtClean="0"/>
          </a:p>
          <a:p>
            <a:r>
              <a:rPr lang="en-US" altLang="ko-KR" sz="900" dirty="0" smtClean="0"/>
              <a:t>    </a:t>
            </a:r>
            <a:endParaRPr lang="en-US" altLang="ko-KR" sz="900" dirty="0"/>
          </a:p>
          <a:p>
            <a:r>
              <a:rPr lang="en-US" altLang="ko-KR" sz="900" dirty="0" smtClean="0"/>
              <a:t>  3) </a:t>
            </a:r>
            <a:r>
              <a:rPr lang="ko-KR" altLang="en-US" sz="900" dirty="0" err="1" smtClean="0"/>
              <a:t>정산마감</a:t>
            </a:r>
            <a:r>
              <a:rPr lang="ko-KR" altLang="en-US" sz="900" dirty="0" smtClean="0"/>
              <a:t> ③ </a:t>
            </a:r>
            <a:r>
              <a:rPr lang="en-US" altLang="ko-KR" sz="900" dirty="0" smtClean="0"/>
              <a:t>: </a:t>
            </a:r>
            <a:r>
              <a:rPr lang="ko-KR" altLang="en-US" sz="900" dirty="0" smtClean="0"/>
              <a:t>집행내역을 모두 </a:t>
            </a:r>
            <a:r>
              <a:rPr lang="ko-KR" altLang="en-US" sz="900" dirty="0" err="1" smtClean="0"/>
              <a:t>정산검토</a:t>
            </a:r>
            <a:r>
              <a:rPr lang="ko-KR" altLang="en-US" sz="900" dirty="0" smtClean="0"/>
              <a:t> 처리 후 </a:t>
            </a:r>
            <a:r>
              <a:rPr lang="ko-KR" altLang="en-US" sz="900" dirty="0" err="1" smtClean="0"/>
              <a:t>정산마감</a:t>
            </a:r>
            <a:r>
              <a:rPr lang="ko-KR" altLang="en-US" sz="900" dirty="0" smtClean="0"/>
              <a:t> 처리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err="1" smtClean="0"/>
              <a:t>정산마감</a:t>
            </a:r>
            <a:r>
              <a:rPr lang="ko-KR" altLang="en-US" sz="900" dirty="0" smtClean="0"/>
              <a:t> 처리 이후 민간보조사업자가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작성 가능</a:t>
            </a:r>
            <a:r>
              <a:rPr lang="en-US" altLang="ko-KR" sz="900" dirty="0" smtClean="0"/>
              <a:t>.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</a:t>
            </a:r>
            <a:r>
              <a:rPr lang="ko-KR" altLang="en-US" sz="900" dirty="0" err="1" smtClean="0"/>
              <a:t>정산마감한</a:t>
            </a:r>
            <a:r>
              <a:rPr lang="ko-KR" altLang="en-US" sz="900" dirty="0" smtClean="0"/>
              <a:t> 것을 취소하고자 하는 경우 </a:t>
            </a:r>
            <a:r>
              <a:rPr lang="en-US" altLang="ko-KR" sz="900" dirty="0" smtClean="0"/>
              <a:t>[</a:t>
            </a:r>
            <a:r>
              <a:rPr lang="ko-KR" altLang="en-US" sz="900" dirty="0" smtClean="0"/>
              <a:t>정산마감취소</a:t>
            </a:r>
            <a:r>
              <a:rPr lang="en-US" altLang="ko-KR" sz="900" dirty="0" smtClean="0"/>
              <a:t>] ④ </a:t>
            </a:r>
            <a:r>
              <a:rPr lang="ko-KR" altLang="en-US" sz="900" dirty="0" smtClean="0"/>
              <a:t>버튼 클릭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정산진행상태가 </a:t>
            </a:r>
            <a:r>
              <a:rPr lang="en-US" altLang="ko-KR" sz="900" dirty="0" smtClean="0"/>
              <a:t>‘</a:t>
            </a:r>
            <a:r>
              <a:rPr lang="ko-KR" altLang="en-US" sz="900" dirty="0" err="1" smtClean="0"/>
              <a:t>정산마감</a:t>
            </a:r>
            <a:r>
              <a:rPr lang="en-US" altLang="ko-KR" sz="900" dirty="0" smtClean="0"/>
              <a:t>‘ -&gt; ‘</a:t>
            </a:r>
            <a:r>
              <a:rPr lang="ko-KR" altLang="en-US" sz="900" dirty="0" err="1" smtClean="0"/>
              <a:t>정산검토중</a:t>
            </a:r>
            <a:r>
              <a:rPr lang="en-US" altLang="ko-KR" sz="900" dirty="0" smtClean="0"/>
              <a:t>‘ </a:t>
            </a:r>
            <a:r>
              <a:rPr lang="ko-KR" altLang="en-US" sz="900" dirty="0" smtClean="0"/>
              <a:t>으로 변경</a:t>
            </a:r>
            <a:r>
              <a:rPr lang="en-US" altLang="ko-KR" sz="900" dirty="0" smtClean="0"/>
              <a:t> 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8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91075"/>
            <a:ext cx="8810625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3. </a:t>
            </a:r>
            <a:r>
              <a:rPr lang="ko-KR" altLang="en-US" sz="1050" dirty="0" smtClean="0"/>
              <a:t>지자체 </a:t>
            </a:r>
            <a:r>
              <a:rPr lang="ko-KR" altLang="en-US" sz="1050" dirty="0"/>
              <a:t>사업담당자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정산결과목록조회</a:t>
            </a:r>
            <a:r>
              <a:rPr lang="en-US" altLang="ko-KR" sz="1050" dirty="0" smtClean="0"/>
              <a:t>(</a:t>
            </a:r>
            <a:r>
              <a:rPr lang="ko-KR" altLang="en-US" sz="1050" dirty="0" smtClean="0"/>
              <a:t>지자체</a:t>
            </a:r>
            <a:r>
              <a:rPr lang="en-US" altLang="ko-KR" sz="1050" dirty="0" smtClean="0"/>
              <a:t>)(94005)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err="1" smtClean="0"/>
              <a:t>정산마감</a:t>
            </a:r>
            <a:r>
              <a:rPr lang="ko-KR" altLang="en-US" sz="900" dirty="0" smtClean="0"/>
              <a:t> 후 </a:t>
            </a:r>
            <a:r>
              <a:rPr lang="ko-KR" altLang="en-US" sz="900" dirty="0" err="1" smtClean="0"/>
              <a:t>정산결과</a:t>
            </a:r>
            <a:r>
              <a:rPr lang="ko-KR" altLang="en-US" sz="900" dirty="0" smtClean="0"/>
              <a:t> 조회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  - </a:t>
            </a:r>
            <a:r>
              <a:rPr lang="ko-KR" altLang="en-US" sz="900" dirty="0" smtClean="0"/>
              <a:t>지자체 보조사업선택 ①  후 </a:t>
            </a:r>
            <a:r>
              <a:rPr lang="ko-KR" altLang="en-US" sz="900" dirty="0" err="1" smtClean="0"/>
              <a:t>조회버튼</a:t>
            </a:r>
            <a:r>
              <a:rPr lang="ko-KR" altLang="en-US" sz="900" dirty="0" smtClean="0"/>
              <a:t> ② 클릭</a:t>
            </a:r>
            <a:endParaRPr lang="en-US" altLang="ko-KR" sz="900" dirty="0" smtClean="0"/>
          </a:p>
          <a:p>
            <a:r>
              <a:rPr lang="en-US" altLang="ko-KR" sz="900" dirty="0" smtClean="0"/>
              <a:t>        - </a:t>
            </a:r>
            <a:r>
              <a:rPr lang="ko-KR" altLang="en-US" sz="900" dirty="0" smtClean="0"/>
              <a:t>선택한 지자체 보조사업</a:t>
            </a:r>
            <a:r>
              <a:rPr lang="en-US" altLang="ko-KR" sz="900" dirty="0" smtClean="0"/>
              <a:t>(</a:t>
            </a:r>
            <a:r>
              <a:rPr lang="ko-KR" altLang="en-US" sz="900" dirty="0" smtClean="0"/>
              <a:t>관리사업</a:t>
            </a:r>
            <a:r>
              <a:rPr lang="en-US" altLang="ko-KR" sz="900" dirty="0" smtClean="0"/>
              <a:t>) </a:t>
            </a:r>
            <a:r>
              <a:rPr lang="ko-KR" altLang="en-US" sz="900" dirty="0" smtClean="0"/>
              <a:t>에서 담당하고 있는 민간보조사업 목록이 조회됨</a:t>
            </a:r>
            <a:endParaRPr lang="en-US" altLang="ko-KR" sz="900" dirty="0" smtClean="0"/>
          </a:p>
          <a:p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2) </a:t>
            </a:r>
            <a:r>
              <a:rPr lang="ko-KR" altLang="en-US" sz="900" dirty="0" smtClean="0"/>
              <a:t>조회된 </a:t>
            </a:r>
            <a:r>
              <a:rPr lang="ko-KR" altLang="en-US" sz="900" dirty="0" err="1" smtClean="0"/>
              <a:t>사업목록</a:t>
            </a:r>
            <a:r>
              <a:rPr lang="ko-KR" altLang="en-US" sz="900" dirty="0" smtClean="0"/>
              <a:t> 중에서 정산진행상태 값 ③ 이 </a:t>
            </a:r>
            <a:r>
              <a:rPr lang="en-US" altLang="ko-KR" sz="900" dirty="0" smtClean="0"/>
              <a:t>‘</a:t>
            </a:r>
            <a:r>
              <a:rPr lang="ko-KR" altLang="en-US" sz="900" dirty="0" err="1" smtClean="0"/>
              <a:t>정산마감</a:t>
            </a:r>
            <a:r>
              <a:rPr lang="en-US" altLang="ko-KR" sz="900" dirty="0" smtClean="0"/>
              <a:t>’ </a:t>
            </a:r>
            <a:r>
              <a:rPr lang="ko-KR" altLang="en-US" sz="900" dirty="0" smtClean="0"/>
              <a:t>인 자료를 선택 </a:t>
            </a:r>
            <a:r>
              <a:rPr lang="en-US" altLang="ko-KR" sz="900" dirty="0" smtClean="0"/>
              <a:t>( </a:t>
            </a:r>
            <a:r>
              <a:rPr lang="ko-KR" altLang="en-US" sz="900" dirty="0" err="1" smtClean="0"/>
              <a:t>보조사업명</a:t>
            </a:r>
            <a:r>
              <a:rPr lang="ko-KR" altLang="en-US" sz="900" dirty="0" smtClean="0"/>
              <a:t> ④ 을 클릭</a:t>
            </a:r>
            <a:r>
              <a:rPr lang="en-US" altLang="ko-KR" sz="900" dirty="0" smtClean="0"/>
              <a:t>) </a:t>
            </a:r>
            <a:r>
              <a:rPr lang="ko-KR" altLang="en-US" sz="900" dirty="0" smtClean="0"/>
              <a:t>하면 하단에 정산세부결과 ⑤ 가 조회됨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smtClean="0"/>
              <a:t>정산세부결과에서 잔액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이자</a:t>
            </a:r>
            <a:r>
              <a:rPr lang="en-US" altLang="ko-KR" sz="900" dirty="0" smtClean="0"/>
              <a:t>, </a:t>
            </a:r>
            <a:r>
              <a:rPr lang="ko-KR" altLang="en-US" sz="900" dirty="0" err="1" smtClean="0"/>
              <a:t>불인정금액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수익금 </a:t>
            </a:r>
            <a:r>
              <a:rPr lang="ko-KR" altLang="en-US" sz="900" dirty="0" err="1" smtClean="0"/>
              <a:t>금액확인</a:t>
            </a:r>
            <a:r>
              <a:rPr lang="en-US" altLang="ko-KR" sz="900" dirty="0" smtClean="0"/>
              <a:t>.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smtClean="0"/>
              <a:t>각 항목별 </a:t>
            </a:r>
            <a:r>
              <a:rPr lang="ko-KR" altLang="en-US" sz="900" dirty="0" err="1" smtClean="0"/>
              <a:t>재원별</a:t>
            </a:r>
            <a:r>
              <a:rPr lang="ko-KR" altLang="en-US" sz="900" dirty="0" smtClean="0"/>
              <a:t> 금액 확인</a:t>
            </a:r>
            <a:r>
              <a:rPr lang="en-US" altLang="ko-KR" sz="900" dirty="0" smtClean="0"/>
              <a:t>    (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재원의 금액은 반환대상 아님</a:t>
            </a:r>
            <a:r>
              <a:rPr lang="en-US" altLang="ko-KR" sz="900" dirty="0" smtClean="0"/>
              <a:t>)</a:t>
            </a:r>
          </a:p>
          <a:p>
            <a:r>
              <a:rPr lang="en-US" altLang="ko-KR" sz="900" dirty="0" smtClean="0"/>
              <a:t>     - </a:t>
            </a:r>
            <a:r>
              <a:rPr lang="ko-KR" altLang="en-US" sz="900" dirty="0" err="1" smtClean="0"/>
              <a:t>정산결과</a:t>
            </a:r>
            <a:r>
              <a:rPr lang="ko-KR" altLang="en-US" sz="900" dirty="0" smtClean="0"/>
              <a:t> 세부내역 확인 후 잘못된 사항 </a:t>
            </a:r>
            <a:r>
              <a:rPr lang="ko-KR" altLang="en-US" sz="900" dirty="0" err="1" smtClean="0"/>
              <a:t>있을경우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정산마감</a:t>
            </a:r>
            <a:r>
              <a:rPr lang="ko-KR" altLang="en-US" sz="900" dirty="0" smtClean="0"/>
              <a:t> 취소</a:t>
            </a:r>
            <a:r>
              <a:rPr lang="en-US" altLang="ko-KR" sz="900" dirty="0" smtClean="0"/>
              <a:t>, </a:t>
            </a:r>
            <a:r>
              <a:rPr lang="ko-KR" altLang="en-US" sz="900" dirty="0" err="1" smtClean="0"/>
              <a:t>정산검토</a:t>
            </a:r>
            <a:r>
              <a:rPr lang="ko-KR" altLang="en-US" sz="900" dirty="0" smtClean="0"/>
              <a:t> 반려 처리 하여 보조사업자에게 </a:t>
            </a:r>
            <a:r>
              <a:rPr lang="ko-KR" altLang="en-US" sz="900" dirty="0" err="1" smtClean="0"/>
              <a:t>수정요청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 smtClean="0"/>
              <a:t>    </a:t>
            </a:r>
            <a:endParaRPr lang="en-US" altLang="ko-KR" sz="9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5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4.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실적보고서등록</a:t>
            </a:r>
            <a:r>
              <a:rPr lang="en-US" altLang="ko-KR" sz="1050" dirty="0" smtClean="0"/>
              <a:t>(94008)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작성하고자 하는 사업 선택 </a:t>
            </a:r>
            <a:r>
              <a:rPr lang="ko-KR" altLang="en-US" sz="900" dirty="0"/>
              <a:t>후 조회 </a:t>
            </a:r>
            <a:r>
              <a:rPr lang="ko-KR" altLang="en-US" sz="900" dirty="0" smtClean="0"/>
              <a:t>①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  - </a:t>
            </a:r>
            <a:r>
              <a:rPr lang="ko-KR" altLang="en-US" sz="900" dirty="0" smtClean="0"/>
              <a:t>조회된 사업의 정산진행상태 확인 ②</a:t>
            </a:r>
            <a:endParaRPr lang="en-US" altLang="ko-KR" sz="900" dirty="0" smtClean="0"/>
          </a:p>
          <a:p>
            <a:r>
              <a:rPr lang="en-US" altLang="ko-KR" sz="900" dirty="0" smtClean="0"/>
              <a:t>        - </a:t>
            </a:r>
            <a:r>
              <a:rPr lang="ko-KR" altLang="en-US" sz="900" dirty="0" smtClean="0"/>
              <a:t>정산진행상태가 </a:t>
            </a:r>
            <a:r>
              <a:rPr lang="en-US" altLang="ko-KR" sz="900" dirty="0" smtClean="0"/>
              <a:t>‘</a:t>
            </a:r>
            <a:r>
              <a:rPr lang="ko-KR" altLang="en-US" sz="900" dirty="0" err="1" smtClean="0"/>
              <a:t>정산마감</a:t>
            </a:r>
            <a:r>
              <a:rPr lang="en-US" altLang="ko-KR" sz="900" dirty="0" smtClean="0"/>
              <a:t>’ </a:t>
            </a:r>
            <a:r>
              <a:rPr lang="ko-KR" altLang="en-US" sz="900" dirty="0" smtClean="0"/>
              <a:t>이후에만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작성가능</a:t>
            </a:r>
            <a:endParaRPr lang="en-US" altLang="ko-KR" sz="900" dirty="0" smtClean="0"/>
          </a:p>
          <a:p>
            <a:r>
              <a:rPr lang="en-US" altLang="ko-KR" sz="900" dirty="0" smtClean="0"/>
              <a:t> </a:t>
            </a:r>
          </a:p>
          <a:p>
            <a:r>
              <a:rPr lang="en-US" altLang="ko-KR" sz="900" dirty="0" smtClean="0"/>
              <a:t>  2)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작성</a:t>
            </a:r>
            <a:endParaRPr lang="en-US" altLang="ko-KR" sz="900" dirty="0" smtClean="0"/>
          </a:p>
          <a:p>
            <a:r>
              <a:rPr lang="en-US" altLang="ko-KR" sz="900" dirty="0" smtClean="0"/>
              <a:t>     -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진행상태 ③  를 클릭하거나  </a:t>
            </a:r>
            <a:r>
              <a:rPr lang="en-US" altLang="ko-KR" sz="900" dirty="0" smtClean="0"/>
              <a:t>[</a:t>
            </a:r>
            <a:r>
              <a:rPr lang="ko-KR" altLang="en-US" sz="900" dirty="0" smtClean="0"/>
              <a:t>작성</a:t>
            </a:r>
            <a:r>
              <a:rPr lang="en-US" altLang="ko-KR" sz="900" dirty="0" smtClean="0"/>
              <a:t>] </a:t>
            </a:r>
            <a:r>
              <a:rPr lang="en-US" altLang="ko-KR" sz="900" dirty="0"/>
              <a:t>④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버튼 </a:t>
            </a:r>
            <a:r>
              <a:rPr lang="ko-KR" altLang="en-US" sz="900" dirty="0" err="1" smtClean="0"/>
              <a:t>클릭시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작성화면</a:t>
            </a:r>
            <a:r>
              <a:rPr lang="ko-KR" altLang="en-US" sz="900" dirty="0" smtClean="0"/>
              <a:t> 호출됨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        </a:t>
            </a:r>
            <a:endParaRPr lang="en-US" altLang="ko-KR" sz="900" dirty="0"/>
          </a:p>
          <a:p>
            <a:r>
              <a:rPr lang="en-US" altLang="ko-KR" sz="900" dirty="0" smtClean="0"/>
              <a:t>  3)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작성상태</a:t>
            </a:r>
            <a:endParaRPr lang="en-US" altLang="ko-KR" sz="900" dirty="0" smtClean="0"/>
          </a:p>
          <a:p>
            <a:r>
              <a:rPr lang="en-US" altLang="ko-KR" sz="900" dirty="0" smtClean="0"/>
              <a:t>     - </a:t>
            </a:r>
            <a:r>
              <a:rPr lang="ko-KR" altLang="en-US" sz="900" dirty="0" smtClean="0"/>
              <a:t>미처리 </a:t>
            </a:r>
            <a:r>
              <a:rPr lang="en-US" altLang="ko-KR" sz="900" dirty="0" smtClean="0"/>
              <a:t>: </a:t>
            </a:r>
            <a:r>
              <a:rPr lang="ko-KR" altLang="en-US" sz="900" dirty="0" smtClean="0"/>
              <a:t>아무것도 작성하지 않은 상태 </a:t>
            </a:r>
            <a:r>
              <a:rPr lang="en-US" altLang="ko-KR" sz="900" dirty="0" smtClean="0"/>
              <a:t>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 </a:t>
            </a:r>
            <a:r>
              <a:rPr lang="ko-KR" altLang="en-US" sz="900" dirty="0" err="1" smtClean="0"/>
              <a:t>작성중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: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작성중인 상태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</a:t>
            </a:r>
            <a:r>
              <a:rPr lang="ko-KR" altLang="en-US" sz="900" dirty="0" smtClean="0"/>
              <a:t>제출 </a:t>
            </a:r>
            <a:r>
              <a:rPr lang="en-US" altLang="ko-KR" sz="900" dirty="0" smtClean="0"/>
              <a:t>: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작성 완료 후 지자체 사업담당자에게 제출한 상태</a:t>
            </a:r>
            <a:r>
              <a:rPr lang="en-US" altLang="ko-KR" sz="900" dirty="0" smtClean="0"/>
              <a:t>.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수정 불가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 </a:t>
            </a:r>
            <a:r>
              <a:rPr lang="ko-KR" altLang="en-US" sz="900" dirty="0" smtClean="0"/>
              <a:t>승인 </a:t>
            </a:r>
            <a:r>
              <a:rPr lang="en-US" altLang="ko-KR" sz="900" dirty="0" smtClean="0"/>
              <a:t>: </a:t>
            </a:r>
            <a:r>
              <a:rPr lang="ko-KR" altLang="en-US" sz="900" dirty="0" smtClean="0"/>
              <a:t>실적보고서를 지자체 사업담당자가 </a:t>
            </a:r>
            <a:r>
              <a:rPr lang="ko-KR" altLang="en-US" sz="900" dirty="0" err="1" smtClean="0"/>
              <a:t>승인처리</a:t>
            </a:r>
            <a:r>
              <a:rPr lang="en-US" altLang="ko-KR" sz="900" dirty="0" smtClean="0"/>
              <a:t>,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수정불가</a:t>
            </a:r>
            <a:r>
              <a:rPr lang="en-US" altLang="ko-KR" sz="900" dirty="0" smtClean="0"/>
              <a:t>,  </a:t>
            </a:r>
            <a:r>
              <a:rPr lang="ko-KR" altLang="en-US" sz="900" dirty="0" err="1" smtClean="0"/>
              <a:t>정산반환</a:t>
            </a:r>
            <a:r>
              <a:rPr lang="ko-KR" altLang="en-US" sz="900" dirty="0" smtClean="0"/>
              <a:t> 처리 가능 </a:t>
            </a:r>
            <a:endParaRPr lang="en-US" altLang="ko-KR" sz="9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5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4-1.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실적보고서등록</a:t>
            </a:r>
            <a:r>
              <a:rPr lang="en-US" altLang="ko-KR" sz="1050" dirty="0" smtClean="0"/>
              <a:t>(94008) =&gt; </a:t>
            </a:r>
            <a:r>
              <a:rPr lang="ko-KR" altLang="en-US" sz="1050" dirty="0" smtClean="0"/>
              <a:t>기본현황 등록</a:t>
            </a:r>
            <a:endParaRPr lang="en-US" altLang="ko-KR" sz="105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smtClean="0"/>
              <a:t>보조사업의 기본현황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  - </a:t>
            </a:r>
            <a:r>
              <a:rPr lang="ko-KR" altLang="en-US" sz="900" dirty="0"/>
              <a:t>사업추진방법 </a:t>
            </a:r>
            <a:r>
              <a:rPr lang="ko-KR" altLang="en-US" sz="900" dirty="0" smtClean="0"/>
              <a:t>① </a:t>
            </a:r>
            <a:r>
              <a:rPr lang="en-US" altLang="ko-KR" sz="900" dirty="0" smtClean="0"/>
              <a:t>, </a:t>
            </a:r>
            <a:r>
              <a:rPr lang="ko-KR" altLang="en-US" sz="900" dirty="0" err="1" smtClean="0"/>
              <a:t>추진실적등</a:t>
            </a:r>
            <a:r>
              <a:rPr lang="ko-KR" altLang="en-US" sz="900" dirty="0" smtClean="0"/>
              <a:t> 입력 후 저장 ②</a:t>
            </a:r>
            <a:endParaRPr lang="en-US" altLang="ko-KR" sz="900" dirty="0" smtClean="0"/>
          </a:p>
          <a:p>
            <a:r>
              <a:rPr lang="en-US" altLang="ko-KR" sz="900" dirty="0" smtClean="0"/>
              <a:t> </a:t>
            </a:r>
          </a:p>
          <a:p>
            <a:r>
              <a:rPr lang="en-US" altLang="ko-KR" sz="900" dirty="0" smtClean="0"/>
              <a:t>  2) </a:t>
            </a:r>
            <a:r>
              <a:rPr lang="ko-KR" altLang="en-US" sz="900" dirty="0" err="1" smtClean="0"/>
              <a:t>다음항목인</a:t>
            </a:r>
            <a:r>
              <a:rPr lang="ko-KR" altLang="en-US" sz="900" dirty="0" smtClean="0"/>
              <a:t> 계획대비실적 선택 ③</a:t>
            </a:r>
            <a:endParaRPr lang="en-US" altLang="ko-KR" sz="900" dirty="0" smtClean="0"/>
          </a:p>
          <a:p>
            <a:endParaRPr lang="en-US" altLang="ko-KR" sz="9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4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" y="4791075"/>
            <a:ext cx="881062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1. </a:t>
            </a:r>
            <a:r>
              <a:rPr lang="en-US" altLang="ko-KR" sz="1050" dirty="0" smtClean="0"/>
              <a:t> </a:t>
            </a:r>
            <a:r>
              <a:rPr lang="ko-KR" altLang="en-US" sz="1050" dirty="0" err="1"/>
              <a:t>보조사업자</a:t>
            </a:r>
            <a:r>
              <a:rPr lang="ko-KR" altLang="en-US" sz="1050" dirty="0"/>
              <a:t> </a:t>
            </a:r>
            <a:r>
              <a:rPr lang="en-US" altLang="ko-KR" sz="1050" dirty="0"/>
              <a:t>: </a:t>
            </a:r>
            <a:r>
              <a:rPr lang="ko-KR" altLang="en-US" sz="1050" dirty="0" err="1" smtClean="0"/>
              <a:t>집행마감</a:t>
            </a:r>
            <a:r>
              <a:rPr lang="en-US" altLang="ko-KR" sz="1050" dirty="0" smtClean="0"/>
              <a:t>(94001)</a:t>
            </a:r>
          </a:p>
          <a:p>
            <a:endParaRPr lang="en-US" altLang="ko-KR" sz="900" dirty="0"/>
          </a:p>
          <a:p>
            <a:r>
              <a:rPr lang="en-US" altLang="ko-KR" sz="1050" dirty="0"/>
              <a:t>  </a:t>
            </a:r>
            <a:r>
              <a:rPr lang="en-US" altLang="ko-KR" sz="900" dirty="0"/>
              <a:t>1) </a:t>
            </a:r>
            <a:r>
              <a:rPr lang="ko-KR" altLang="en-US" sz="900" dirty="0" err="1" smtClean="0"/>
              <a:t>정산처리의</a:t>
            </a:r>
            <a:r>
              <a:rPr lang="ko-KR" altLang="en-US" sz="900" dirty="0" smtClean="0"/>
              <a:t> 시작 </a:t>
            </a:r>
            <a:r>
              <a:rPr lang="en-US" altLang="ko-KR" sz="900" dirty="0" smtClean="0"/>
              <a:t>(</a:t>
            </a:r>
            <a:r>
              <a:rPr lang="ko-KR" altLang="en-US" sz="900" dirty="0" err="1" smtClean="0"/>
              <a:t>집행마감</a:t>
            </a:r>
            <a:r>
              <a:rPr lang="en-US" altLang="ko-KR" sz="900" dirty="0" smtClean="0"/>
              <a:t>)</a:t>
            </a:r>
          </a:p>
          <a:p>
            <a:r>
              <a:rPr lang="en-US" altLang="ko-KR" sz="900" dirty="0" smtClean="0"/>
              <a:t>     - </a:t>
            </a:r>
            <a:r>
              <a:rPr lang="ko-KR" altLang="en-US" sz="900" dirty="0" smtClean="0"/>
              <a:t>받은 사업비에 대해 정산을 통해 반납해야 할 잔액 계산 및 이자발생금액을 위해 정산을 해야함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err="1" smtClean="0"/>
              <a:t>사업포기의</a:t>
            </a:r>
            <a:r>
              <a:rPr lang="ko-KR" altLang="en-US" sz="900" dirty="0" smtClean="0"/>
              <a:t> 경우 </a:t>
            </a:r>
            <a:r>
              <a:rPr lang="ko-KR" altLang="en-US" sz="900" dirty="0" err="1" smtClean="0"/>
              <a:t>교부받은</a:t>
            </a:r>
            <a:r>
              <a:rPr lang="ko-KR" altLang="en-US" sz="900" dirty="0" smtClean="0"/>
              <a:t> 적이 없으면 정산하지 않아도 되지만 </a:t>
            </a:r>
            <a:r>
              <a:rPr lang="ko-KR" altLang="en-US" sz="900" dirty="0" err="1" smtClean="0"/>
              <a:t>교부받은</a:t>
            </a:r>
            <a:r>
              <a:rPr lang="ko-KR" altLang="en-US" sz="900" dirty="0" smtClean="0"/>
              <a:t> 적이 있다면 잔액 및 </a:t>
            </a:r>
            <a:r>
              <a:rPr lang="ko-KR" altLang="en-US" sz="900" dirty="0" err="1" smtClean="0"/>
              <a:t>이자반납을</a:t>
            </a:r>
            <a:r>
              <a:rPr lang="ko-KR" altLang="en-US" sz="900" dirty="0" smtClean="0"/>
              <a:t> 위해 정산을 해야함</a:t>
            </a:r>
            <a:r>
              <a:rPr lang="en-US" altLang="ko-KR" sz="900" dirty="0" smtClean="0"/>
              <a:t>.</a:t>
            </a:r>
            <a:endParaRPr lang="en-US" altLang="ko-KR" sz="900" dirty="0"/>
          </a:p>
          <a:p>
            <a:r>
              <a:rPr lang="en-US" altLang="ko-KR" sz="900" dirty="0"/>
              <a:t> 2)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사업이 종료된 후 정산을 하기 위해 집행을 마감하는 화면</a:t>
            </a:r>
            <a:endParaRPr lang="en-US" altLang="ko-KR" sz="900" dirty="0"/>
          </a:p>
          <a:p>
            <a:r>
              <a:rPr lang="en-US" altLang="ko-KR" sz="900" dirty="0"/>
              <a:t>     - ① </a:t>
            </a:r>
            <a:r>
              <a:rPr lang="ko-KR" altLang="en-US" sz="900" dirty="0" err="1" smtClean="0"/>
              <a:t>마감하고하</a:t>
            </a:r>
            <a:r>
              <a:rPr lang="ko-KR" altLang="en-US" sz="900" dirty="0" smtClean="0"/>
              <a:t> 하는 </a:t>
            </a:r>
            <a:r>
              <a:rPr lang="ko-KR" altLang="en-US" sz="900" dirty="0" err="1" smtClean="0"/>
              <a:t>보조사업을</a:t>
            </a:r>
            <a:r>
              <a:rPr lang="ko-KR" altLang="en-US" sz="900" dirty="0" smtClean="0"/>
              <a:t> 선택</a:t>
            </a:r>
            <a:endParaRPr lang="en-US" altLang="ko-KR" sz="900" dirty="0" smtClean="0"/>
          </a:p>
          <a:p>
            <a:r>
              <a:rPr lang="en-US" altLang="ko-KR" sz="900" dirty="0" smtClean="0"/>
              <a:t>     </a:t>
            </a:r>
            <a:r>
              <a:rPr lang="en-US" altLang="ko-KR" sz="900" dirty="0"/>
              <a:t>- ② </a:t>
            </a:r>
            <a:r>
              <a:rPr lang="ko-KR" altLang="en-US" sz="900" dirty="0" err="1" smtClean="0"/>
              <a:t>조회버튼</a:t>
            </a:r>
            <a:r>
              <a:rPr lang="ko-KR" altLang="en-US" sz="900" dirty="0" smtClean="0"/>
              <a:t> 클릭</a:t>
            </a:r>
            <a:endParaRPr lang="en-US" altLang="ko-KR" sz="900" dirty="0" smtClean="0"/>
          </a:p>
          <a:p>
            <a:r>
              <a:rPr lang="en-US" altLang="ko-KR" sz="900" dirty="0" smtClean="0"/>
              <a:t>    </a:t>
            </a:r>
            <a:endParaRPr lang="en-US" altLang="ko-KR" sz="900" dirty="0"/>
          </a:p>
          <a:p>
            <a:r>
              <a:rPr lang="en-US" altLang="ko-KR" sz="900" dirty="0" smtClean="0"/>
              <a:t>   </a:t>
            </a:r>
            <a:endParaRPr lang="en-US" altLang="ko-KR" sz="9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4648200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21B44928-4D52-4479-BCF7-2EF945189F83}"/>
              </a:ext>
            </a:extLst>
          </p:cNvPr>
          <p:cNvSpPr/>
          <p:nvPr/>
        </p:nvSpPr>
        <p:spPr>
          <a:xfrm>
            <a:off x="5952046" y="279915"/>
            <a:ext cx="211385" cy="2113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+mn-ea"/>
              </a:rPr>
              <a:t>1</a:t>
            </a:r>
            <a:endParaRPr lang="ko-KR" altLang="en-US" sz="1200" dirty="0">
              <a:latin typeface="+mn-ea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52BC9EB-A90C-4D9A-98CA-7429977DF2D4}"/>
              </a:ext>
            </a:extLst>
          </p:cNvPr>
          <p:cNvSpPr/>
          <p:nvPr/>
        </p:nvSpPr>
        <p:spPr>
          <a:xfrm>
            <a:off x="8761165" y="279914"/>
            <a:ext cx="211385" cy="2113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+mn-ea"/>
              </a:rPr>
              <a:t>2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77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4-2.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실적보고서등록</a:t>
            </a:r>
            <a:r>
              <a:rPr lang="en-US" altLang="ko-KR" sz="1050" dirty="0" smtClean="0"/>
              <a:t>(94008) =&gt; </a:t>
            </a:r>
            <a:r>
              <a:rPr lang="ko-KR" altLang="en-US" sz="1050" dirty="0" smtClean="0"/>
              <a:t>계획대비실적</a:t>
            </a:r>
            <a:endParaRPr lang="en-US" altLang="ko-KR" sz="105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smtClean="0"/>
              <a:t>사업계획서 상의 사업계획 자료가 조회됨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- </a:t>
            </a:r>
            <a:r>
              <a:rPr lang="ko-KR" altLang="en-US" sz="900" dirty="0" smtClean="0"/>
              <a:t> 해당 계획에 대한 실제 사업실적을 실적 항목으로 입력 후 저장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</a:p>
          <a:p>
            <a:r>
              <a:rPr lang="en-US" altLang="ko-KR" sz="900" dirty="0" smtClean="0"/>
              <a:t>  2) </a:t>
            </a:r>
            <a:r>
              <a:rPr lang="ko-KR" altLang="en-US" sz="900" dirty="0" smtClean="0"/>
              <a:t>이미 저장된 이후 사업수행계획서가 변경된 경우 </a:t>
            </a:r>
            <a:r>
              <a:rPr lang="en-US" altLang="ko-KR" sz="900" dirty="0" smtClean="0"/>
              <a:t>[</a:t>
            </a:r>
            <a:r>
              <a:rPr lang="ko-KR" altLang="en-US" sz="900" dirty="0" err="1" smtClean="0"/>
              <a:t>계획자료</a:t>
            </a:r>
            <a:r>
              <a:rPr lang="ko-KR" altLang="en-US" sz="900" dirty="0" smtClean="0"/>
              <a:t> 가져오기</a:t>
            </a:r>
            <a:r>
              <a:rPr lang="en-US" altLang="ko-KR" sz="900" dirty="0" smtClean="0"/>
              <a:t>] ① </a:t>
            </a:r>
            <a:r>
              <a:rPr lang="ko-KR" altLang="en-US" sz="900" dirty="0" smtClean="0"/>
              <a:t>버튼을 클릭하여 </a:t>
            </a:r>
            <a:r>
              <a:rPr lang="ko-KR" altLang="en-US" sz="900" dirty="0" err="1" smtClean="0"/>
              <a:t>계획자료를</a:t>
            </a:r>
            <a:r>
              <a:rPr lang="ko-KR" altLang="en-US" sz="900" dirty="0" smtClean="0"/>
              <a:t> 새로 가져와서 </a:t>
            </a:r>
            <a:r>
              <a:rPr lang="ko-KR" altLang="en-US" sz="900" dirty="0" err="1" smtClean="0"/>
              <a:t>재작업</a:t>
            </a:r>
            <a:r>
              <a:rPr lang="ko-KR" altLang="en-US" sz="900" dirty="0" smtClean="0"/>
              <a:t> 해야 함</a:t>
            </a:r>
            <a:r>
              <a:rPr lang="en-US" altLang="ko-KR" sz="900" dirty="0" smtClean="0"/>
              <a:t>.</a:t>
            </a:r>
            <a:endParaRPr lang="en-US" altLang="ko-KR" sz="9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48200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21B44928-4D52-4479-BCF7-2EF945189F83}"/>
              </a:ext>
            </a:extLst>
          </p:cNvPr>
          <p:cNvSpPr/>
          <p:nvPr/>
        </p:nvSpPr>
        <p:spPr>
          <a:xfrm>
            <a:off x="7798099" y="577489"/>
            <a:ext cx="211385" cy="2113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+mn-ea"/>
              </a:rPr>
              <a:t>1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43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4-3.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실적보고서등록</a:t>
            </a:r>
            <a:r>
              <a:rPr lang="en-US" altLang="ko-KR" sz="1050" dirty="0" smtClean="0"/>
              <a:t>(94008) =&gt; </a:t>
            </a:r>
            <a:r>
              <a:rPr lang="ko-KR" altLang="en-US" sz="1050" dirty="0" smtClean="0"/>
              <a:t>사업성과</a:t>
            </a:r>
            <a:endParaRPr lang="en-US" altLang="ko-KR" sz="105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smtClean="0"/>
              <a:t>보조사업 추진성과 등 입력</a:t>
            </a:r>
            <a:endParaRPr lang="en-US" altLang="ko-KR" sz="900" dirty="0" smtClean="0"/>
          </a:p>
          <a:p>
            <a:r>
              <a:rPr lang="en-US" altLang="ko-KR" sz="900" dirty="0" smtClean="0"/>
              <a:t> 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4-4.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실적보고서등록</a:t>
            </a:r>
            <a:r>
              <a:rPr lang="en-US" altLang="ko-KR" sz="1050" dirty="0" smtClean="0"/>
              <a:t>(94008) =&gt; </a:t>
            </a:r>
            <a:r>
              <a:rPr lang="ko-KR" altLang="en-US" sz="1050" dirty="0" err="1" smtClean="0"/>
              <a:t>중요재산</a:t>
            </a:r>
            <a:endParaRPr lang="en-US" altLang="ko-KR" sz="105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err="1" smtClean="0"/>
              <a:t>중요재산은</a:t>
            </a:r>
            <a:r>
              <a:rPr lang="ko-KR" altLang="en-US" sz="900" dirty="0" smtClean="0"/>
              <a:t> 발생한 내역이 있는 경우에만 작성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- </a:t>
            </a:r>
            <a:r>
              <a:rPr lang="ko-KR" altLang="en-US" sz="900" dirty="0" smtClean="0"/>
              <a:t>보탬</a:t>
            </a:r>
            <a:r>
              <a:rPr lang="en-US" altLang="ko-KR" sz="900" dirty="0" smtClean="0"/>
              <a:t>e &gt; </a:t>
            </a:r>
            <a:r>
              <a:rPr lang="ko-KR" altLang="en-US" sz="900" dirty="0" smtClean="0"/>
              <a:t>사업수행관리 </a:t>
            </a:r>
            <a:r>
              <a:rPr lang="en-US" altLang="ko-KR" sz="900" dirty="0" smtClean="0"/>
              <a:t>&gt; </a:t>
            </a:r>
            <a:r>
              <a:rPr lang="ko-KR" altLang="en-US" sz="900" dirty="0" smtClean="0"/>
              <a:t>중요재산관리 </a:t>
            </a:r>
            <a:r>
              <a:rPr lang="en-US" altLang="ko-KR" sz="900" dirty="0" smtClean="0"/>
              <a:t>&gt; </a:t>
            </a:r>
            <a:r>
              <a:rPr lang="ko-KR" altLang="en-US" sz="900" dirty="0" smtClean="0"/>
              <a:t>민간 중요재산관리</a:t>
            </a:r>
            <a:r>
              <a:rPr lang="en-US" altLang="ko-KR" sz="900" dirty="0" smtClean="0"/>
              <a:t>(93011) </a:t>
            </a:r>
            <a:r>
              <a:rPr lang="ko-KR" altLang="en-US" sz="900" dirty="0" err="1" smtClean="0"/>
              <a:t>매뉴에서</a:t>
            </a:r>
            <a:r>
              <a:rPr lang="ko-KR" altLang="en-US" sz="900" dirty="0" smtClean="0"/>
              <a:t> 중요재산으로 등록한 자료가 있는 경우에만 </a:t>
            </a:r>
            <a:r>
              <a:rPr lang="ko-KR" altLang="en-US" sz="900" dirty="0" err="1" smtClean="0"/>
              <a:t>작성대상이</a:t>
            </a:r>
            <a:r>
              <a:rPr lang="ko-KR" altLang="en-US" sz="900" dirty="0" smtClean="0"/>
              <a:t> 됨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- [</a:t>
            </a:r>
            <a:r>
              <a:rPr lang="ko-KR" altLang="en-US" sz="900" dirty="0" smtClean="0"/>
              <a:t>중요재산자료 가져오기</a:t>
            </a:r>
            <a:r>
              <a:rPr lang="en-US" altLang="ko-KR" sz="900" dirty="0" smtClean="0"/>
              <a:t>]   ① </a:t>
            </a:r>
            <a:r>
              <a:rPr lang="ko-KR" altLang="en-US" sz="900" dirty="0" smtClean="0"/>
              <a:t>버튼을 통해 입력한 자료를 가져와서 </a:t>
            </a:r>
            <a:r>
              <a:rPr lang="ko-KR" altLang="en-US" sz="900" dirty="0" err="1" smtClean="0"/>
              <a:t>저장버튼</a:t>
            </a:r>
            <a:r>
              <a:rPr lang="ko-KR" altLang="en-US" sz="900" dirty="0" smtClean="0"/>
              <a:t> 클릭</a:t>
            </a:r>
            <a:endParaRPr lang="en-US" altLang="ko-KR" sz="900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9144000" cy="4648201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21B44928-4D52-4479-BCF7-2EF945189F83}"/>
              </a:ext>
            </a:extLst>
          </p:cNvPr>
          <p:cNvSpPr/>
          <p:nvPr/>
        </p:nvSpPr>
        <p:spPr>
          <a:xfrm>
            <a:off x="7798099" y="577489"/>
            <a:ext cx="211385" cy="2113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+mn-ea"/>
              </a:rPr>
              <a:t>1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13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4-5.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실적보고서등록</a:t>
            </a:r>
            <a:r>
              <a:rPr lang="en-US" altLang="ko-KR" sz="1050" dirty="0" smtClean="0"/>
              <a:t>(94008) =&gt; </a:t>
            </a:r>
            <a:r>
              <a:rPr lang="ko-KR" altLang="en-US" sz="1050" dirty="0" err="1" smtClean="0"/>
              <a:t>정산보고서</a:t>
            </a:r>
            <a:r>
              <a:rPr lang="ko-KR" altLang="en-US" sz="1050" dirty="0" smtClean="0"/>
              <a:t> </a:t>
            </a:r>
            <a:r>
              <a:rPr lang="en-US" altLang="ko-KR" sz="1050" dirty="0" smtClean="0"/>
              <a:t>-&gt; </a:t>
            </a:r>
            <a:r>
              <a:rPr lang="ko-KR" altLang="en-US" sz="1050" dirty="0" err="1" smtClean="0"/>
              <a:t>정산총괄표</a:t>
            </a:r>
            <a:endParaRPr lang="en-US" altLang="ko-KR" sz="105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smtClean="0"/>
              <a:t>입력하는 화면 아님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</a:t>
            </a:r>
            <a:r>
              <a:rPr lang="ko-KR" altLang="en-US" sz="900" dirty="0" smtClean="0"/>
              <a:t>해당 보조사업의 정산 합계금액을 조회</a:t>
            </a:r>
            <a:endParaRPr lang="en-US" altLang="ko-KR" sz="900" dirty="0" smtClean="0"/>
          </a:p>
          <a:p>
            <a:r>
              <a:rPr lang="en-US" altLang="ko-KR" sz="900" dirty="0" smtClean="0"/>
              <a:t> 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4-6.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실적보고서등록</a:t>
            </a:r>
            <a:r>
              <a:rPr lang="en-US" altLang="ko-KR" sz="1050" dirty="0" smtClean="0"/>
              <a:t>(94008) =&gt; </a:t>
            </a:r>
            <a:r>
              <a:rPr lang="ko-KR" altLang="en-US" sz="1050" dirty="0" err="1" smtClean="0"/>
              <a:t>정산보고서</a:t>
            </a:r>
            <a:r>
              <a:rPr lang="ko-KR" altLang="en-US" sz="1050" dirty="0" smtClean="0"/>
              <a:t> </a:t>
            </a:r>
            <a:r>
              <a:rPr lang="en-US" altLang="ko-KR" sz="1050" dirty="0" smtClean="0"/>
              <a:t>-&gt; </a:t>
            </a:r>
            <a:r>
              <a:rPr lang="ko-KR" altLang="en-US" sz="1050" dirty="0" smtClean="0"/>
              <a:t>집행내역</a:t>
            </a:r>
            <a:r>
              <a:rPr lang="en-US" altLang="ko-KR" sz="1050" dirty="0" smtClean="0"/>
              <a:t>(</a:t>
            </a:r>
            <a:r>
              <a:rPr lang="ko-KR" altLang="en-US" sz="1050" dirty="0" err="1" smtClean="0"/>
              <a:t>일자별</a:t>
            </a:r>
            <a:r>
              <a:rPr lang="en-US" altLang="ko-KR" sz="1050" dirty="0" smtClean="0"/>
              <a:t>)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smtClean="0"/>
              <a:t>입력하는 화면 아님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</a:t>
            </a:r>
            <a:r>
              <a:rPr lang="ko-KR" altLang="en-US" sz="900" dirty="0" smtClean="0"/>
              <a:t>해당 보조사업의 집행실적 내역을 조회</a:t>
            </a:r>
            <a:r>
              <a:rPr lang="en-US" altLang="ko-KR" sz="900" dirty="0" smtClean="0"/>
              <a:t> 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4-7.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실적보고서등록</a:t>
            </a:r>
            <a:r>
              <a:rPr lang="en-US" altLang="ko-KR" sz="1050" dirty="0" smtClean="0"/>
              <a:t>(94008) =&gt; </a:t>
            </a:r>
            <a:r>
              <a:rPr lang="ko-KR" altLang="en-US" sz="1050" dirty="0" err="1" smtClean="0"/>
              <a:t>정산보고서</a:t>
            </a:r>
            <a:r>
              <a:rPr lang="ko-KR" altLang="en-US" sz="1050" dirty="0" smtClean="0"/>
              <a:t> </a:t>
            </a:r>
            <a:r>
              <a:rPr lang="en-US" altLang="ko-KR" sz="1050" dirty="0" smtClean="0"/>
              <a:t>-&gt; </a:t>
            </a:r>
            <a:r>
              <a:rPr lang="ko-KR" altLang="en-US" sz="1050" dirty="0" smtClean="0"/>
              <a:t>집행잔액 </a:t>
            </a:r>
            <a:r>
              <a:rPr lang="ko-KR" altLang="en-US" sz="1050" dirty="0" err="1" smtClean="0"/>
              <a:t>발생사유</a:t>
            </a:r>
            <a:endParaRPr lang="en-US" altLang="ko-KR" sz="105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smtClean="0"/>
              <a:t>사업수행계획서 상의 집행계획 금액과 집행실적 금액을 </a:t>
            </a:r>
            <a:r>
              <a:rPr lang="ko-KR" altLang="en-US" sz="900" dirty="0" err="1" smtClean="0"/>
              <a:t>집행잔액을</a:t>
            </a:r>
            <a:r>
              <a:rPr lang="ko-KR" altLang="en-US" sz="900" dirty="0" smtClean="0"/>
              <a:t> 표시합니다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 - </a:t>
            </a:r>
            <a:r>
              <a:rPr lang="ko-KR" altLang="en-US" sz="900" dirty="0" smtClean="0"/>
              <a:t>화면에 조회만 되고 있고 실제 저장은 되어 있지 않은 상태임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 - </a:t>
            </a:r>
            <a:r>
              <a:rPr lang="ko-KR" altLang="en-US" sz="900" dirty="0" smtClean="0"/>
              <a:t>잔액이 있는 경우 해당 잔액에 대한 </a:t>
            </a:r>
            <a:r>
              <a:rPr lang="ko-KR" altLang="en-US" sz="900" dirty="0" err="1" smtClean="0"/>
              <a:t>발생사유를</a:t>
            </a:r>
            <a:r>
              <a:rPr lang="ko-KR" altLang="en-US" sz="900" dirty="0" smtClean="0"/>
              <a:t> 입력하고 저장 합니다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 - **  </a:t>
            </a:r>
            <a:r>
              <a:rPr lang="ko-KR" altLang="en-US" sz="900" dirty="0" smtClean="0"/>
              <a:t>주의</a:t>
            </a:r>
            <a:r>
              <a:rPr lang="en-US" altLang="ko-KR" sz="900" dirty="0" smtClean="0"/>
              <a:t>)  </a:t>
            </a:r>
            <a:r>
              <a:rPr lang="ko-KR" altLang="en-US" sz="900" dirty="0" smtClean="0"/>
              <a:t>화면에 보인다고 저장된 것이 아닙니다</a:t>
            </a:r>
            <a:r>
              <a:rPr lang="en-US" altLang="ko-KR" sz="900" dirty="0" smtClean="0"/>
              <a:t>.  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          </a:t>
            </a:r>
            <a:r>
              <a:rPr lang="ko-KR" altLang="en-US" sz="900" dirty="0" err="1" smtClean="0"/>
              <a:t>발생사유를</a:t>
            </a:r>
            <a:r>
              <a:rPr lang="ko-KR" altLang="en-US" sz="900" dirty="0" smtClean="0"/>
              <a:t> 입력 후 </a:t>
            </a:r>
            <a:r>
              <a:rPr lang="ko-KR" altLang="en-US" sz="900" dirty="0" err="1" smtClean="0"/>
              <a:t>저장하셔야</a:t>
            </a:r>
            <a:r>
              <a:rPr lang="ko-KR" altLang="en-US" sz="900" dirty="0" smtClean="0"/>
              <a:t> 실적보고서에 나옵니다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       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2) </a:t>
            </a:r>
            <a:r>
              <a:rPr lang="ko-KR" altLang="en-US" sz="900" dirty="0"/>
              <a:t>이미 저장된 이후 </a:t>
            </a:r>
            <a:r>
              <a:rPr lang="ko-KR" altLang="en-US" sz="900" dirty="0" smtClean="0"/>
              <a:t>사업수행계획서가 </a:t>
            </a:r>
            <a:r>
              <a:rPr lang="ko-KR" altLang="en-US" sz="900" dirty="0"/>
              <a:t>변경된 경우 </a:t>
            </a:r>
            <a:r>
              <a:rPr lang="en-US" altLang="ko-KR" sz="900" dirty="0" smtClean="0"/>
              <a:t>[</a:t>
            </a:r>
            <a:r>
              <a:rPr lang="ko-KR" altLang="en-US" sz="900" dirty="0" smtClean="0"/>
              <a:t>집행잔액 </a:t>
            </a:r>
            <a:r>
              <a:rPr lang="ko-KR" altLang="en-US" sz="900" dirty="0"/>
              <a:t>가져오기</a:t>
            </a:r>
            <a:r>
              <a:rPr lang="en-US" altLang="ko-KR" sz="900" dirty="0"/>
              <a:t>] ① </a:t>
            </a:r>
            <a:r>
              <a:rPr lang="ko-KR" altLang="en-US" sz="900" dirty="0"/>
              <a:t>버튼을 클릭하여 </a:t>
            </a:r>
            <a:r>
              <a:rPr lang="ko-KR" altLang="en-US" sz="900" dirty="0" err="1"/>
              <a:t>계획자료를</a:t>
            </a:r>
            <a:r>
              <a:rPr lang="ko-KR" altLang="en-US" sz="900" dirty="0"/>
              <a:t> 새로 가져와서 </a:t>
            </a:r>
            <a:r>
              <a:rPr lang="ko-KR" altLang="en-US" sz="900" dirty="0" err="1"/>
              <a:t>재작업</a:t>
            </a:r>
            <a:r>
              <a:rPr lang="ko-KR" altLang="en-US" sz="900" dirty="0"/>
              <a:t> 해야 함</a:t>
            </a:r>
            <a:r>
              <a:rPr lang="en-US" altLang="ko-KR" sz="900" dirty="0" smtClean="0"/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48200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21B44928-4D52-4479-BCF7-2EF945189F83}"/>
              </a:ext>
            </a:extLst>
          </p:cNvPr>
          <p:cNvSpPr/>
          <p:nvPr/>
        </p:nvSpPr>
        <p:spPr>
          <a:xfrm>
            <a:off x="7798099" y="905282"/>
            <a:ext cx="211385" cy="2113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+mn-ea"/>
              </a:rPr>
              <a:t>1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76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4-8.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실적보고서등록</a:t>
            </a:r>
            <a:r>
              <a:rPr lang="en-US" altLang="ko-KR" sz="1050" dirty="0" smtClean="0"/>
              <a:t>(94008) =&gt; </a:t>
            </a:r>
            <a:r>
              <a:rPr lang="ko-KR" altLang="en-US" sz="1050" dirty="0" err="1" smtClean="0"/>
              <a:t>정산보고서</a:t>
            </a:r>
            <a:r>
              <a:rPr lang="ko-KR" altLang="en-US" sz="1050" dirty="0" smtClean="0"/>
              <a:t> </a:t>
            </a:r>
            <a:r>
              <a:rPr lang="en-US" altLang="ko-KR" sz="1050" dirty="0" smtClean="0"/>
              <a:t>-&gt; </a:t>
            </a:r>
            <a:r>
              <a:rPr lang="ko-KR" altLang="en-US" sz="1050" dirty="0" smtClean="0"/>
              <a:t>집행내역</a:t>
            </a:r>
            <a:r>
              <a:rPr lang="en-US" altLang="ko-KR" sz="1050" dirty="0" smtClean="0"/>
              <a:t>(</a:t>
            </a:r>
            <a:r>
              <a:rPr lang="ko-KR" altLang="en-US" sz="1050" dirty="0" smtClean="0"/>
              <a:t>전용카드</a:t>
            </a:r>
            <a:r>
              <a:rPr lang="en-US" altLang="ko-KR" sz="1050" dirty="0" smtClean="0"/>
              <a:t>)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smtClean="0"/>
              <a:t>입력하는 화면 아님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</a:t>
            </a:r>
            <a:r>
              <a:rPr lang="ko-KR" altLang="en-US" sz="900" dirty="0" smtClean="0"/>
              <a:t>해당 보조사업의 카드사용 </a:t>
            </a:r>
            <a:r>
              <a:rPr lang="ko-KR" altLang="en-US" sz="900" dirty="0" err="1" smtClean="0"/>
              <a:t>계획금액</a:t>
            </a:r>
            <a:r>
              <a:rPr lang="ko-KR" altLang="en-US" sz="900" dirty="0" smtClean="0"/>
              <a:t> 대비 실제 사용금액을 조회 합니다</a:t>
            </a:r>
            <a:r>
              <a:rPr lang="en-US" altLang="ko-KR" sz="900" dirty="0" smtClean="0"/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4-9.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실적보고서등록</a:t>
            </a:r>
            <a:r>
              <a:rPr lang="en-US" altLang="ko-KR" sz="1050" dirty="0" smtClean="0"/>
              <a:t>(94008) =&gt; </a:t>
            </a:r>
            <a:r>
              <a:rPr lang="ko-KR" altLang="en-US" sz="1050" dirty="0" err="1" smtClean="0"/>
              <a:t>정산보고서</a:t>
            </a:r>
            <a:r>
              <a:rPr lang="ko-KR" altLang="en-US" sz="1050" dirty="0" smtClean="0"/>
              <a:t> </a:t>
            </a:r>
            <a:r>
              <a:rPr lang="en-US" altLang="ko-KR" sz="1050" dirty="0" smtClean="0"/>
              <a:t>-&gt; </a:t>
            </a:r>
            <a:r>
              <a:rPr lang="ko-KR" altLang="en-US" sz="1050" dirty="0" smtClean="0"/>
              <a:t>사업변경내역</a:t>
            </a:r>
            <a:endParaRPr lang="en-US" altLang="ko-KR" sz="105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err="1" smtClean="0"/>
              <a:t>보조세목별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집행계획이</a:t>
            </a:r>
            <a:r>
              <a:rPr lang="ko-KR" altLang="en-US" sz="900" dirty="0" smtClean="0"/>
              <a:t> 변경된 경우 </a:t>
            </a:r>
            <a:r>
              <a:rPr lang="ko-KR" altLang="en-US" sz="900" dirty="0" err="1" smtClean="0"/>
              <a:t>변경내역과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변경사유를</a:t>
            </a:r>
            <a:r>
              <a:rPr lang="ko-KR" altLang="en-US" sz="900" dirty="0" smtClean="0"/>
              <a:t> 입력합니다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</a:t>
            </a:r>
            <a:r>
              <a:rPr lang="ko-KR" altLang="en-US" sz="900" dirty="0" err="1" smtClean="0"/>
              <a:t>행추가</a:t>
            </a:r>
            <a:r>
              <a:rPr lang="ko-KR" altLang="en-US" sz="900" dirty="0" smtClean="0"/>
              <a:t> 버튼 클릭 </a:t>
            </a: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r>
              <a:rPr lang="en-US" altLang="ko-KR" sz="900" dirty="0" smtClean="0"/>
              <a:t>    - </a:t>
            </a:r>
            <a:r>
              <a:rPr lang="ko-KR" altLang="en-US" sz="900" dirty="0" err="1" smtClean="0"/>
              <a:t>보조세목</a:t>
            </a:r>
            <a:r>
              <a:rPr lang="ko-KR" altLang="en-US" sz="900" dirty="0" smtClean="0"/>
              <a:t> 선택 후 세부내역 및  </a:t>
            </a:r>
            <a:r>
              <a:rPr lang="ko-KR" altLang="en-US" sz="900" dirty="0" err="1" smtClean="0"/>
              <a:t>당초예산</a:t>
            </a:r>
            <a:r>
              <a:rPr lang="en-US" altLang="ko-KR" sz="900" dirty="0" smtClean="0"/>
              <a:t>, </a:t>
            </a:r>
            <a:r>
              <a:rPr lang="ko-KR" altLang="en-US" sz="900" dirty="0" err="1" smtClean="0"/>
              <a:t>변경예산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주요변경사유 입력</a:t>
            </a:r>
            <a:r>
              <a:rPr lang="en-US" altLang="ko-KR" sz="900" dirty="0" smtClean="0"/>
              <a:t>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4648200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21B44928-4D52-4479-BCF7-2EF945189F83}"/>
              </a:ext>
            </a:extLst>
          </p:cNvPr>
          <p:cNvSpPr/>
          <p:nvPr/>
        </p:nvSpPr>
        <p:spPr>
          <a:xfrm>
            <a:off x="7608318" y="905293"/>
            <a:ext cx="211385" cy="2113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+mn-ea"/>
              </a:rPr>
              <a:t>1</a:t>
            </a:r>
            <a:endParaRPr lang="ko-KR" altLang="en-US" sz="1200" dirty="0">
              <a:latin typeface="+mn-ea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52BC9EB-A90C-4D9A-98CA-7429977DF2D4}"/>
              </a:ext>
            </a:extLst>
          </p:cNvPr>
          <p:cNvSpPr/>
          <p:nvPr/>
        </p:nvSpPr>
        <p:spPr>
          <a:xfrm>
            <a:off x="3413372" y="1511048"/>
            <a:ext cx="211385" cy="2113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+mn-ea"/>
              </a:rPr>
              <a:t>2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97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4-10.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실적보고서등록</a:t>
            </a:r>
            <a:r>
              <a:rPr lang="en-US" altLang="ko-KR" sz="1050" dirty="0" smtClean="0"/>
              <a:t>(94008) =&gt; </a:t>
            </a:r>
            <a:r>
              <a:rPr lang="ko-KR" altLang="en-US" sz="1050" dirty="0" smtClean="0"/>
              <a:t>검증결과</a:t>
            </a:r>
            <a:endParaRPr lang="en-US" altLang="ko-KR" sz="105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smtClean="0"/>
              <a:t>외부기관 </a:t>
            </a:r>
            <a:r>
              <a:rPr lang="ko-KR" altLang="en-US" sz="900" dirty="0" err="1" smtClean="0"/>
              <a:t>검증대상</a:t>
            </a:r>
            <a:r>
              <a:rPr lang="ko-KR" altLang="en-US" sz="900" dirty="0" smtClean="0"/>
              <a:t> 여부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</a:t>
            </a:r>
            <a:r>
              <a:rPr lang="ko-KR" altLang="en-US" sz="900" dirty="0" smtClean="0"/>
              <a:t>비대상  </a:t>
            </a:r>
            <a:r>
              <a:rPr lang="en-US" altLang="ko-KR" sz="900" dirty="0" smtClean="0"/>
              <a:t>: </a:t>
            </a:r>
            <a:r>
              <a:rPr lang="ko-KR" altLang="en-US" sz="900" dirty="0" smtClean="0"/>
              <a:t>검증결과 자료 첨부 하지 않아도 됨</a:t>
            </a:r>
            <a:endParaRPr lang="en-US" altLang="ko-KR" sz="900" dirty="0" smtClean="0"/>
          </a:p>
          <a:p>
            <a:r>
              <a:rPr lang="en-US" altLang="ko-KR" sz="900" dirty="0" smtClean="0"/>
              <a:t>      - </a:t>
            </a:r>
            <a:r>
              <a:rPr lang="ko-KR" altLang="en-US" sz="900" dirty="0" smtClean="0"/>
              <a:t>대상 </a:t>
            </a:r>
            <a:r>
              <a:rPr lang="en-US" altLang="ko-KR" sz="900" dirty="0" smtClean="0"/>
              <a:t>: </a:t>
            </a:r>
            <a:r>
              <a:rPr lang="ko-KR" altLang="en-US" sz="900" dirty="0" smtClean="0"/>
              <a:t>외부검증기관으로 부터 검증결과 보고서를 작성하여 해당 서류를 첨부하여야 함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2) </a:t>
            </a:r>
            <a:r>
              <a:rPr lang="ko-KR" altLang="en-US" sz="900" dirty="0" smtClean="0"/>
              <a:t>첨부서류 </a:t>
            </a:r>
            <a:r>
              <a:rPr lang="en-US" altLang="ko-KR" sz="900" dirty="0" smtClean="0"/>
              <a:t>:  </a:t>
            </a:r>
            <a:r>
              <a:rPr lang="ko-KR" altLang="en-US" sz="900" dirty="0" smtClean="0"/>
              <a:t>지방자치단체 보조금 관리에 관한 법률 시행규칙의 </a:t>
            </a:r>
            <a:r>
              <a:rPr lang="en-US" altLang="ko-KR" sz="900" dirty="0" smtClean="0"/>
              <a:t>[ </a:t>
            </a:r>
            <a:r>
              <a:rPr lang="ko-KR" altLang="en-US" sz="900" dirty="0" smtClean="0"/>
              <a:t>별지 </a:t>
            </a:r>
            <a:r>
              <a:rPr lang="en-US" altLang="ko-KR" sz="900" dirty="0" smtClean="0"/>
              <a:t>4</a:t>
            </a:r>
            <a:r>
              <a:rPr lang="ko-KR" altLang="en-US" sz="900" dirty="0" err="1" smtClean="0"/>
              <a:t>호서식</a:t>
            </a:r>
            <a:r>
              <a:rPr lang="en-US" altLang="ko-KR" sz="900" dirty="0" smtClean="0"/>
              <a:t>] </a:t>
            </a:r>
            <a:r>
              <a:rPr lang="ko-KR" altLang="en-US" sz="900" dirty="0" smtClean="0"/>
              <a:t>검증관련보고서  참조</a:t>
            </a:r>
            <a:r>
              <a:rPr lang="en-US" altLang="ko-KR" sz="900" dirty="0" smtClean="0"/>
              <a:t>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4-11.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실적보고서등록</a:t>
            </a:r>
            <a:r>
              <a:rPr lang="en-US" altLang="ko-KR" sz="1050" dirty="0" smtClean="0"/>
              <a:t>(94008) =&gt; </a:t>
            </a:r>
            <a:r>
              <a:rPr lang="ko-KR" altLang="en-US" sz="1050" dirty="0" smtClean="0"/>
              <a:t>감사보고서</a:t>
            </a:r>
            <a:endParaRPr lang="en-US" altLang="ko-KR" sz="105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smtClean="0"/>
              <a:t>회계감사 </a:t>
            </a:r>
            <a:r>
              <a:rPr lang="ko-KR" altLang="en-US" sz="900" dirty="0" err="1" smtClean="0"/>
              <a:t>대상여부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</a:t>
            </a:r>
            <a:r>
              <a:rPr lang="ko-KR" altLang="en-US" sz="900" dirty="0" smtClean="0"/>
              <a:t>비대상  </a:t>
            </a:r>
            <a:r>
              <a:rPr lang="en-US" altLang="ko-KR" sz="900" dirty="0" smtClean="0"/>
              <a:t>: </a:t>
            </a:r>
            <a:r>
              <a:rPr lang="ko-KR" altLang="en-US" sz="900" dirty="0" smtClean="0"/>
              <a:t>회계감사 보고서 첨부 하지 않아도 됨</a:t>
            </a:r>
            <a:endParaRPr lang="en-US" altLang="ko-KR" sz="900" dirty="0" smtClean="0"/>
          </a:p>
          <a:p>
            <a:r>
              <a:rPr lang="en-US" altLang="ko-KR" sz="900" dirty="0" smtClean="0"/>
              <a:t>      - </a:t>
            </a:r>
            <a:r>
              <a:rPr lang="ko-KR" altLang="en-US" sz="900" dirty="0" smtClean="0"/>
              <a:t>대상 </a:t>
            </a:r>
            <a:r>
              <a:rPr lang="en-US" altLang="ko-KR" sz="900" dirty="0" smtClean="0"/>
              <a:t>: </a:t>
            </a:r>
            <a:r>
              <a:rPr lang="ko-KR" altLang="en-US" sz="900" dirty="0" smtClean="0"/>
              <a:t>외부회계감사 기관으로 부터 회계감사 받은 회계감사 보고서를  첨부하여야 함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2) </a:t>
            </a:r>
            <a:r>
              <a:rPr lang="ko-KR" altLang="en-US" sz="900" dirty="0" smtClean="0"/>
              <a:t>회계감사 시점에 의한 감사보고서 첨부 불가</a:t>
            </a:r>
            <a:r>
              <a:rPr lang="en-US" altLang="ko-KR" sz="900" dirty="0"/>
              <a:t> </a:t>
            </a:r>
            <a:r>
              <a:rPr lang="ko-KR" altLang="en-US" sz="900" dirty="0" smtClean="0"/>
              <a:t>시 대응방법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smtClean="0"/>
              <a:t>사업종료 시점과 회계감사 보고서 </a:t>
            </a:r>
            <a:r>
              <a:rPr lang="ko-KR" altLang="en-US" sz="900" dirty="0" err="1" smtClean="0"/>
              <a:t>작성시기가</a:t>
            </a:r>
            <a:r>
              <a:rPr lang="ko-KR" altLang="en-US" sz="900" dirty="0" smtClean="0"/>
              <a:t> 다른 이유로 회계감사 보고서를 첨부하지 못하는 경우 발생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smtClean="0"/>
              <a:t>회계감사 보고서 대상 이어도 </a:t>
            </a:r>
            <a:r>
              <a:rPr lang="ko-KR" altLang="en-US" sz="900" dirty="0" err="1" smtClean="0"/>
              <a:t>첨부문서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필수여부를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제외처리</a:t>
            </a:r>
            <a:r>
              <a:rPr lang="ko-KR" altLang="en-US" sz="900" dirty="0" smtClean="0"/>
              <a:t> 하고 사후 첨부할 수 있도록 하는 기능 개선 예정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smtClean="0"/>
              <a:t>해당 기능개선 전까지는 </a:t>
            </a:r>
            <a:r>
              <a:rPr lang="ko-KR" altLang="en-US" sz="900" dirty="0" err="1" smtClean="0"/>
              <a:t>이전년도</a:t>
            </a:r>
            <a:r>
              <a:rPr lang="ko-KR" altLang="en-US" sz="900" dirty="0" smtClean="0"/>
              <a:t> 회계감사 보고서를 첨부하도록 함</a:t>
            </a:r>
            <a:r>
              <a:rPr lang="en-US" altLang="ko-KR" sz="900" dirty="0" smtClean="0"/>
              <a:t>. </a:t>
            </a:r>
          </a:p>
          <a:p>
            <a:r>
              <a:rPr lang="en-US" altLang="ko-KR" sz="900" dirty="0"/>
              <a:t> </a:t>
            </a:r>
            <a:endParaRPr lang="en-US" altLang="ko-KR" sz="900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91075"/>
            <a:ext cx="8810625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1-1</a:t>
            </a:r>
            <a:r>
              <a:rPr lang="en-US" altLang="ko-KR" sz="1050" dirty="0"/>
              <a:t>. </a:t>
            </a:r>
            <a:r>
              <a:rPr lang="en-US" altLang="ko-KR" sz="1050" dirty="0" smtClean="0"/>
              <a:t> </a:t>
            </a:r>
            <a:r>
              <a:rPr lang="ko-KR" altLang="en-US" sz="1050" dirty="0" err="1"/>
              <a:t>보조사업자</a:t>
            </a:r>
            <a:r>
              <a:rPr lang="ko-KR" altLang="en-US" sz="1050" dirty="0"/>
              <a:t> </a:t>
            </a:r>
            <a:r>
              <a:rPr lang="en-US" altLang="ko-KR" sz="1050" dirty="0"/>
              <a:t>: </a:t>
            </a:r>
            <a:r>
              <a:rPr lang="ko-KR" altLang="en-US" sz="1050" dirty="0" err="1"/>
              <a:t>집행마감</a:t>
            </a:r>
            <a:r>
              <a:rPr lang="en-US" altLang="ko-KR" sz="1050" dirty="0"/>
              <a:t>(94001</a:t>
            </a:r>
            <a:r>
              <a:rPr lang="en-US" altLang="ko-KR" sz="1050" dirty="0" smtClean="0"/>
              <a:t>)  </a:t>
            </a:r>
            <a:r>
              <a:rPr lang="en-US" altLang="ko-KR" sz="1050" dirty="0"/>
              <a:t>=&gt; </a:t>
            </a:r>
            <a:r>
              <a:rPr lang="ko-KR" altLang="en-US" sz="1050" dirty="0" err="1" smtClean="0"/>
              <a:t>집행마감</a:t>
            </a:r>
            <a:r>
              <a:rPr lang="ko-KR" altLang="en-US" sz="1050" dirty="0" smtClean="0"/>
              <a:t> </a:t>
            </a:r>
            <a:r>
              <a:rPr lang="ko-KR" altLang="en-US" sz="1050" dirty="0" err="1" smtClean="0"/>
              <a:t>하기위한</a:t>
            </a:r>
            <a:r>
              <a:rPr lang="ko-KR" altLang="en-US" sz="1050" dirty="0" smtClean="0"/>
              <a:t> </a:t>
            </a:r>
            <a:r>
              <a:rPr lang="ko-KR" altLang="en-US" sz="1050" dirty="0" err="1" smtClean="0"/>
              <a:t>사업정보가</a:t>
            </a:r>
            <a:r>
              <a:rPr lang="ko-KR" altLang="en-US" sz="1050" dirty="0" smtClean="0"/>
              <a:t> 조회됨</a:t>
            </a:r>
            <a:endParaRPr lang="en-US" altLang="ko-KR" sz="1050" dirty="0"/>
          </a:p>
          <a:p>
            <a:endParaRPr lang="en-US" altLang="ko-KR" sz="900" dirty="0"/>
          </a:p>
          <a:p>
            <a:r>
              <a:rPr lang="en-US" altLang="ko-KR" sz="900" dirty="0"/>
              <a:t>  1) </a:t>
            </a:r>
            <a:r>
              <a:rPr lang="ko-KR" altLang="en-US" sz="900" dirty="0" smtClean="0"/>
              <a:t>보조사업정보</a:t>
            </a:r>
            <a:endParaRPr lang="en-US" altLang="ko-KR" sz="900" dirty="0" smtClean="0"/>
          </a:p>
          <a:p>
            <a:r>
              <a:rPr lang="en-US" altLang="ko-KR" sz="900" dirty="0" smtClean="0"/>
              <a:t>     </a:t>
            </a:r>
            <a:r>
              <a:rPr lang="en-US" altLang="ko-KR" sz="900" dirty="0"/>
              <a:t>- </a:t>
            </a:r>
            <a:r>
              <a:rPr lang="ko-KR" altLang="en-US" sz="900" dirty="0" smtClean="0"/>
              <a:t>정산진행상태 </a:t>
            </a:r>
            <a:r>
              <a:rPr lang="en-US" altLang="ko-KR" sz="900" dirty="0" smtClean="0"/>
              <a:t>: </a:t>
            </a:r>
            <a:r>
              <a:rPr lang="ko-KR" altLang="en-US" sz="900" dirty="0" err="1" smtClean="0"/>
              <a:t>사업수행중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(</a:t>
            </a:r>
            <a:r>
              <a:rPr lang="ko-KR" altLang="en-US" sz="900" dirty="0" err="1" smtClean="0"/>
              <a:t>집행마감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이전상태</a:t>
            </a:r>
            <a:r>
              <a:rPr lang="en-US" altLang="ko-KR" sz="900" dirty="0" smtClean="0"/>
              <a:t>), </a:t>
            </a:r>
            <a:r>
              <a:rPr lang="ko-KR" altLang="en-US" sz="900" dirty="0" err="1" smtClean="0"/>
              <a:t>집행마감</a:t>
            </a:r>
            <a:r>
              <a:rPr lang="ko-KR" altLang="en-US" sz="900" dirty="0" smtClean="0"/>
              <a:t> 시 </a:t>
            </a:r>
            <a:r>
              <a:rPr lang="en-US" altLang="ko-KR" sz="900" dirty="0" smtClean="0"/>
              <a:t>‘</a:t>
            </a:r>
            <a:r>
              <a:rPr lang="ko-KR" altLang="en-US" sz="900" dirty="0" err="1" smtClean="0"/>
              <a:t>집행마감</a:t>
            </a:r>
            <a:r>
              <a:rPr lang="en-US" altLang="ko-KR" sz="900" dirty="0" smtClean="0"/>
              <a:t>‘ </a:t>
            </a:r>
            <a:r>
              <a:rPr lang="ko-KR" altLang="en-US" sz="900" dirty="0" smtClean="0"/>
              <a:t>으로 변경됨</a:t>
            </a:r>
            <a:endParaRPr lang="en-US" altLang="ko-KR" sz="900" dirty="0"/>
          </a:p>
          <a:p>
            <a:r>
              <a:rPr lang="en-US" altLang="ko-KR" sz="900" dirty="0"/>
              <a:t>     - </a:t>
            </a:r>
            <a:r>
              <a:rPr lang="ko-KR" altLang="en-US" sz="900" dirty="0" err="1" smtClean="0"/>
              <a:t>교부금액</a:t>
            </a:r>
            <a:r>
              <a:rPr lang="en-US" altLang="ko-KR" sz="900" dirty="0" smtClean="0"/>
              <a:t>(</a:t>
            </a:r>
            <a:r>
              <a:rPr lang="ko-KR" altLang="en-US" sz="900" dirty="0" err="1" smtClean="0"/>
              <a:t>순사업비</a:t>
            </a:r>
            <a:r>
              <a:rPr lang="en-US" altLang="ko-KR" sz="900" dirty="0" smtClean="0"/>
              <a:t>) : </a:t>
            </a:r>
            <a:r>
              <a:rPr lang="ko-KR" altLang="en-US" sz="900" dirty="0" smtClean="0"/>
              <a:t>보조금 </a:t>
            </a:r>
            <a:r>
              <a:rPr lang="ko-KR" altLang="en-US" sz="900" dirty="0" err="1" smtClean="0"/>
              <a:t>교부받은</a:t>
            </a:r>
            <a:r>
              <a:rPr lang="ko-KR" altLang="en-US" sz="900" dirty="0" smtClean="0"/>
              <a:t> 금액</a:t>
            </a:r>
            <a:r>
              <a:rPr lang="en-US" altLang="ko-KR" sz="900" dirty="0" smtClean="0"/>
              <a:t>(</a:t>
            </a:r>
            <a:r>
              <a:rPr lang="ko-KR" altLang="en-US" sz="900" dirty="0" smtClean="0"/>
              <a:t>지방비</a:t>
            </a:r>
            <a:r>
              <a:rPr lang="en-US" altLang="ko-KR" sz="900" dirty="0" smtClean="0"/>
              <a:t>) + </a:t>
            </a:r>
            <a:r>
              <a:rPr lang="ko-KR" altLang="en-US" sz="900" dirty="0" err="1" smtClean="0"/>
              <a:t>자부담금</a:t>
            </a:r>
            <a:r>
              <a:rPr lang="en-US" altLang="ko-KR" sz="900" dirty="0" smtClean="0"/>
              <a:t>, </a:t>
            </a:r>
            <a:r>
              <a:rPr lang="ko-KR" altLang="en-US" sz="900" dirty="0" err="1" smtClean="0"/>
              <a:t>교부받은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금액중</a:t>
            </a:r>
            <a:r>
              <a:rPr lang="ko-KR" altLang="en-US" sz="900" dirty="0" smtClean="0"/>
              <a:t> 재교부한 금액은 </a:t>
            </a:r>
            <a:r>
              <a:rPr lang="ko-KR" altLang="en-US" sz="900" dirty="0" err="1" smtClean="0"/>
              <a:t>차감되서</a:t>
            </a:r>
            <a:r>
              <a:rPr lang="ko-KR" altLang="en-US" sz="900" dirty="0" smtClean="0"/>
              <a:t> 표시됨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err="1" smtClean="0"/>
              <a:t>집행금액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: </a:t>
            </a:r>
            <a:r>
              <a:rPr lang="ko-KR" altLang="en-US" sz="900" dirty="0" smtClean="0"/>
              <a:t>집행관리에서 집행 </a:t>
            </a:r>
            <a:r>
              <a:rPr lang="ko-KR" altLang="en-US" sz="900" dirty="0" err="1" smtClean="0"/>
              <a:t>완료처리된</a:t>
            </a:r>
            <a:r>
              <a:rPr lang="ko-KR" altLang="en-US" sz="900" dirty="0" smtClean="0"/>
              <a:t> 금액의 합계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smtClean="0"/>
              <a:t>이자 </a:t>
            </a:r>
            <a:r>
              <a:rPr lang="en-US" altLang="ko-KR" sz="900" dirty="0" smtClean="0"/>
              <a:t>: </a:t>
            </a:r>
            <a:r>
              <a:rPr lang="ko-KR" altLang="en-US" sz="900" dirty="0" err="1" smtClean="0"/>
              <a:t>이자등록</a:t>
            </a:r>
            <a:r>
              <a:rPr lang="ko-KR" altLang="en-US" sz="900" dirty="0" smtClean="0"/>
              <a:t> 금액 </a:t>
            </a:r>
            <a:r>
              <a:rPr lang="en-US" altLang="ko-KR" sz="900" dirty="0" smtClean="0"/>
              <a:t>, </a:t>
            </a:r>
            <a:r>
              <a:rPr lang="ko-KR" altLang="en-US" sz="900" dirty="0" err="1" smtClean="0"/>
              <a:t>예치계좌</a:t>
            </a:r>
            <a:r>
              <a:rPr lang="ko-KR" altLang="en-US" sz="900" dirty="0" smtClean="0"/>
              <a:t> 이자 </a:t>
            </a:r>
            <a:r>
              <a:rPr lang="en-US" altLang="ko-KR" sz="900" dirty="0" smtClean="0"/>
              <a:t>+ 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계좌 이자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smtClean="0"/>
              <a:t>수익금 </a:t>
            </a:r>
            <a:r>
              <a:rPr lang="en-US" altLang="ko-KR" sz="900" dirty="0" smtClean="0"/>
              <a:t>: </a:t>
            </a:r>
            <a:r>
              <a:rPr lang="ko-KR" altLang="en-US" sz="900" dirty="0" smtClean="0"/>
              <a:t>수익금 등록 금액</a:t>
            </a:r>
            <a:r>
              <a:rPr lang="en-US" altLang="ko-KR" sz="900" dirty="0" smtClean="0"/>
              <a:t>, </a:t>
            </a:r>
            <a:r>
              <a:rPr lang="ko-KR" altLang="en-US" sz="900" dirty="0"/>
              <a:t> </a:t>
            </a:r>
            <a:r>
              <a:rPr lang="ko-KR" altLang="en-US" sz="900" dirty="0" smtClean="0"/>
              <a:t>지방비 수익금 </a:t>
            </a:r>
            <a:r>
              <a:rPr lang="en-US" altLang="ko-KR" sz="900" dirty="0" smtClean="0"/>
              <a:t>+ 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수익금</a:t>
            </a:r>
            <a:endParaRPr lang="en-US" altLang="ko-KR" sz="900" dirty="0"/>
          </a:p>
          <a:p>
            <a:r>
              <a:rPr lang="en-US" altLang="ko-KR" sz="900" dirty="0"/>
              <a:t>  2) </a:t>
            </a:r>
            <a:r>
              <a:rPr lang="ko-KR" altLang="en-US" sz="900" dirty="0" err="1" smtClean="0"/>
              <a:t>재원별</a:t>
            </a:r>
            <a:r>
              <a:rPr lang="ko-KR" altLang="en-US" sz="900" dirty="0" smtClean="0"/>
              <a:t> 실적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err="1" smtClean="0"/>
              <a:t>순사업비</a:t>
            </a:r>
            <a:r>
              <a:rPr lang="ko-KR" altLang="en-US" sz="900" dirty="0" smtClean="0"/>
              <a:t> 비율 </a:t>
            </a:r>
            <a:r>
              <a:rPr lang="en-US" altLang="ko-KR" sz="900" dirty="0" smtClean="0"/>
              <a:t>:  </a:t>
            </a:r>
            <a:r>
              <a:rPr lang="ko-KR" altLang="en-US" sz="900" dirty="0" smtClean="0"/>
              <a:t>사업비 </a:t>
            </a:r>
            <a:r>
              <a:rPr lang="ko-KR" altLang="en-US" sz="900" dirty="0" err="1" smtClean="0"/>
              <a:t>예산비율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지방비의 경우 실제 교부된 금액의 </a:t>
            </a:r>
            <a:r>
              <a:rPr lang="ko-KR" altLang="en-US" sz="900" dirty="0" err="1" smtClean="0"/>
              <a:t>재원비율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err="1" smtClean="0"/>
              <a:t>집행비율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: </a:t>
            </a:r>
            <a:r>
              <a:rPr lang="ko-KR" altLang="en-US" sz="900" dirty="0" smtClean="0"/>
              <a:t>지방비와 </a:t>
            </a:r>
            <a:r>
              <a:rPr lang="ko-KR" altLang="en-US" sz="900" dirty="0" err="1" smtClean="0"/>
              <a:t>자부담의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집행비율</a:t>
            </a:r>
            <a:r>
              <a:rPr lang="en-US" altLang="ko-KR" sz="900" dirty="0" smtClean="0"/>
              <a:t>, 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집행비율이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순사업비</a:t>
            </a:r>
            <a:r>
              <a:rPr lang="ko-KR" altLang="en-US" sz="900" dirty="0" smtClean="0"/>
              <a:t> 비율의 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비율보다 적을 경우 </a:t>
            </a:r>
            <a:r>
              <a:rPr lang="ko-KR" altLang="en-US" sz="900" dirty="0" err="1" smtClean="0"/>
              <a:t>집행마감</a:t>
            </a:r>
            <a:r>
              <a:rPr lang="ko-KR" altLang="en-US" sz="900" dirty="0" smtClean="0"/>
              <a:t> 불가</a:t>
            </a:r>
            <a:endParaRPr lang="en-US" altLang="ko-KR" sz="900" dirty="0" smtClean="0"/>
          </a:p>
          <a:p>
            <a:r>
              <a:rPr lang="en-US" altLang="ko-KR" sz="900" dirty="0" smtClean="0"/>
              <a:t>        =&gt; </a:t>
            </a:r>
            <a:r>
              <a:rPr lang="ko-KR" altLang="en-US" sz="900" dirty="0" smtClean="0"/>
              <a:t>해결방법 </a:t>
            </a:r>
            <a:r>
              <a:rPr lang="en-US" altLang="ko-KR" sz="900" dirty="0" smtClean="0"/>
              <a:t>: 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집행실적이</a:t>
            </a:r>
            <a:r>
              <a:rPr lang="ko-KR" altLang="en-US" sz="900" dirty="0" smtClean="0"/>
              <a:t> 부족한 것 이므로 </a:t>
            </a:r>
            <a:r>
              <a:rPr lang="ko-KR" altLang="en-US" sz="900" dirty="0" err="1" smtClean="0"/>
              <a:t>집행관리</a:t>
            </a:r>
            <a:r>
              <a:rPr lang="ko-KR" altLang="en-US" sz="900" dirty="0" smtClean="0"/>
              <a:t> 화면에서 지방비 집행한 것을 </a:t>
            </a:r>
            <a:r>
              <a:rPr lang="ko-KR" altLang="en-US" sz="900" dirty="0" err="1" smtClean="0"/>
              <a:t>집행취소</a:t>
            </a:r>
            <a:r>
              <a:rPr lang="en-US" altLang="ko-KR" sz="900" dirty="0" smtClean="0"/>
              <a:t>(</a:t>
            </a:r>
            <a:r>
              <a:rPr lang="ko-KR" altLang="en-US" sz="900" dirty="0" smtClean="0"/>
              <a:t>복원</a:t>
            </a:r>
            <a:r>
              <a:rPr lang="en-US" altLang="ko-KR" sz="900" dirty="0" smtClean="0"/>
              <a:t>) </a:t>
            </a:r>
            <a:r>
              <a:rPr lang="ko-KR" altLang="en-US" sz="900" dirty="0" smtClean="0"/>
              <a:t>처리 후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                             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집행한것으로 처리 하여 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집행실적을 늘리는 것으로 해결</a:t>
            </a:r>
            <a:endParaRPr lang="en-US" altLang="ko-KR" sz="9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0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3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4-12.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실적보고서등록</a:t>
            </a:r>
            <a:r>
              <a:rPr lang="en-US" altLang="ko-KR" sz="1050" dirty="0" smtClean="0"/>
              <a:t>(94008) =&gt; </a:t>
            </a:r>
            <a:r>
              <a:rPr lang="ko-KR" altLang="en-US" sz="1050" dirty="0" err="1" smtClean="0"/>
              <a:t>보고서제출</a:t>
            </a:r>
            <a:endParaRPr lang="en-US" altLang="ko-KR" sz="105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작성을 완료한 후 지자체에 제출하는 화면</a:t>
            </a:r>
            <a:endParaRPr lang="en-US" altLang="ko-KR" sz="900" dirty="0" smtClean="0"/>
          </a:p>
          <a:p>
            <a:r>
              <a:rPr lang="en-US" altLang="ko-KR" sz="900" dirty="0" smtClean="0"/>
              <a:t>      -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작성화면이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여러개</a:t>
            </a:r>
            <a:r>
              <a:rPr lang="ko-KR" altLang="en-US" sz="900" dirty="0" smtClean="0"/>
              <a:t> 이므로 </a:t>
            </a:r>
            <a:r>
              <a:rPr lang="ko-KR" altLang="en-US" sz="900" dirty="0" err="1" smtClean="0"/>
              <a:t>작성여부</a:t>
            </a:r>
            <a:r>
              <a:rPr lang="ko-KR" altLang="en-US" sz="900" dirty="0" smtClean="0"/>
              <a:t> ① 를 확인 후 제출 할 수 있도록 함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 smtClean="0"/>
              <a:t>      -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작성자료를</a:t>
            </a:r>
            <a:r>
              <a:rPr lang="ko-KR" altLang="en-US" sz="900" dirty="0" smtClean="0"/>
              <a:t> 출력물로 인쇄 가능</a:t>
            </a:r>
            <a:r>
              <a:rPr lang="en-US" altLang="ko-KR" sz="900" dirty="0" smtClean="0"/>
              <a:t>. ②</a:t>
            </a:r>
            <a:endParaRPr lang="en-US" altLang="ko-KR" sz="900" dirty="0"/>
          </a:p>
          <a:p>
            <a:r>
              <a:rPr lang="en-US" altLang="ko-KR" sz="900" dirty="0" smtClean="0"/>
              <a:t>  </a:t>
            </a:r>
          </a:p>
          <a:p>
            <a:r>
              <a:rPr lang="en-US" altLang="ko-KR" sz="900" dirty="0" smtClean="0"/>
              <a:t>  2)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작성자료</a:t>
            </a:r>
            <a:r>
              <a:rPr lang="ko-KR" altLang="en-US" sz="900" dirty="0" smtClean="0"/>
              <a:t> 확인 후 이상이 없는 경우 지자체 사업담당자에게 실적보고서를 제출 ③ 처리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 smtClean="0"/>
              <a:t>     -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제출시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진행상태 ④  값이 </a:t>
            </a:r>
            <a:r>
              <a:rPr lang="en-US" altLang="ko-KR" sz="900" dirty="0" smtClean="0"/>
              <a:t>‘</a:t>
            </a:r>
            <a:r>
              <a:rPr lang="ko-KR" altLang="en-US" sz="900" dirty="0" smtClean="0"/>
              <a:t>제출</a:t>
            </a:r>
            <a:r>
              <a:rPr lang="en-US" altLang="ko-KR" sz="900" dirty="0" smtClean="0"/>
              <a:t>’ </a:t>
            </a:r>
            <a:r>
              <a:rPr lang="ko-KR" altLang="en-US" sz="900" dirty="0" smtClean="0"/>
              <a:t>로 변경됨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smtClean="0"/>
              <a:t>실적보고서는 제출된 이후에는 수정불가</a:t>
            </a:r>
            <a:r>
              <a:rPr lang="en-US" altLang="ko-KR" sz="900" dirty="0" smtClean="0"/>
              <a:t>.  (</a:t>
            </a:r>
            <a:r>
              <a:rPr lang="ko-KR" altLang="en-US" sz="900" dirty="0" err="1" smtClean="0"/>
              <a:t>작성중</a:t>
            </a:r>
            <a:r>
              <a:rPr lang="ko-KR" altLang="en-US" sz="900" dirty="0" smtClean="0"/>
              <a:t> 상태에서만 </a:t>
            </a:r>
            <a:r>
              <a:rPr lang="ko-KR" altLang="en-US" sz="900" dirty="0" err="1" smtClean="0"/>
              <a:t>수정가능</a:t>
            </a:r>
            <a:r>
              <a:rPr lang="en-US" altLang="ko-KR" sz="900" dirty="0" smtClean="0"/>
              <a:t>)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 </a:t>
            </a:r>
            <a:r>
              <a:rPr lang="ko-KR" altLang="en-US" sz="900" dirty="0" smtClean="0"/>
              <a:t>제출상태에서는 </a:t>
            </a:r>
            <a:r>
              <a:rPr lang="ko-KR" altLang="en-US" sz="900" dirty="0" err="1" smtClean="0"/>
              <a:t>제출취소</a:t>
            </a:r>
            <a:r>
              <a:rPr lang="ko-KR" altLang="en-US" sz="900" dirty="0" smtClean="0"/>
              <a:t> 가능</a:t>
            </a:r>
            <a:r>
              <a:rPr lang="en-US" altLang="ko-KR" sz="900" dirty="0" smtClean="0"/>
              <a:t>, </a:t>
            </a:r>
            <a:r>
              <a:rPr lang="ko-KR" altLang="en-US" sz="900" dirty="0" err="1" smtClean="0"/>
              <a:t>제출취소시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‘</a:t>
            </a:r>
            <a:r>
              <a:rPr lang="ko-KR" altLang="en-US" sz="900" dirty="0" err="1" smtClean="0"/>
              <a:t>작성중</a:t>
            </a:r>
            <a:r>
              <a:rPr lang="en-US" altLang="ko-KR" sz="900" dirty="0" smtClean="0"/>
              <a:t>‘ </a:t>
            </a:r>
            <a:r>
              <a:rPr lang="ko-KR" altLang="en-US" sz="900" dirty="0" smtClean="0"/>
              <a:t>으로 변경됨 </a:t>
            </a:r>
            <a:endParaRPr lang="en-US" altLang="ko-KR" sz="900" dirty="0"/>
          </a:p>
          <a:p>
            <a:r>
              <a:rPr lang="en-US" altLang="ko-KR" sz="900" dirty="0" smtClean="0"/>
              <a:t>     -  ‘</a:t>
            </a:r>
            <a:r>
              <a:rPr lang="ko-KR" altLang="en-US" sz="900" dirty="0" smtClean="0"/>
              <a:t>승인</a:t>
            </a:r>
            <a:r>
              <a:rPr lang="en-US" altLang="ko-KR" sz="900" dirty="0" smtClean="0"/>
              <a:t>‘ </a:t>
            </a:r>
            <a:r>
              <a:rPr lang="ko-KR" altLang="en-US" sz="900" dirty="0" smtClean="0"/>
              <a:t>처리 이후에는 </a:t>
            </a:r>
            <a:r>
              <a:rPr lang="ko-KR" altLang="en-US" sz="900" dirty="0" err="1" smtClean="0"/>
              <a:t>제출취소</a:t>
            </a:r>
            <a:r>
              <a:rPr lang="ko-KR" altLang="en-US" sz="900" dirty="0" smtClean="0"/>
              <a:t> 불가</a:t>
            </a:r>
            <a:r>
              <a:rPr lang="en-US" altLang="ko-KR" sz="900" dirty="0" smtClean="0"/>
              <a:t>.  (</a:t>
            </a:r>
            <a:r>
              <a:rPr lang="ko-KR" altLang="en-US" sz="900" dirty="0" smtClean="0"/>
              <a:t>승인 이후에는 지자체 담당자가 </a:t>
            </a:r>
            <a:r>
              <a:rPr lang="ko-KR" altLang="en-US" sz="900" dirty="0" err="1" smtClean="0"/>
              <a:t>반려처리</a:t>
            </a:r>
            <a:r>
              <a:rPr lang="ko-KR" altLang="en-US" sz="900" dirty="0" smtClean="0"/>
              <a:t> 해줘야만 수정 가능</a:t>
            </a:r>
            <a:r>
              <a:rPr lang="en-US" altLang="ko-KR" sz="900" dirty="0" smtClean="0"/>
              <a:t>) 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1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5. </a:t>
            </a:r>
            <a:r>
              <a:rPr lang="ko-KR" altLang="en-US" sz="1050" dirty="0"/>
              <a:t>지자체 사업담당자 </a:t>
            </a:r>
            <a:r>
              <a:rPr lang="en-US" altLang="ko-KR" sz="1050" dirty="0"/>
              <a:t>: </a:t>
            </a:r>
            <a:r>
              <a:rPr lang="ko-KR" altLang="en-US" sz="1050" dirty="0" err="1" smtClean="0"/>
              <a:t>실적보고서</a:t>
            </a:r>
            <a:r>
              <a:rPr lang="ko-KR" altLang="en-US" sz="1050" dirty="0" smtClean="0"/>
              <a:t> 심사</a:t>
            </a:r>
            <a:r>
              <a:rPr lang="en-US" altLang="ko-KR" sz="1050" dirty="0" smtClean="0"/>
              <a:t>(</a:t>
            </a:r>
            <a:r>
              <a:rPr lang="ko-KR" altLang="en-US" sz="1050" dirty="0"/>
              <a:t>지자체</a:t>
            </a:r>
            <a:r>
              <a:rPr lang="en-US" altLang="ko-KR" sz="1050" dirty="0"/>
              <a:t>)(</a:t>
            </a:r>
            <a:r>
              <a:rPr lang="en-US" altLang="ko-KR" sz="1050" dirty="0" smtClean="0"/>
              <a:t>94009)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smtClean="0"/>
              <a:t>민간보조사업자가 제출한 실적보고서를 조회 후 </a:t>
            </a:r>
            <a:r>
              <a:rPr lang="ko-KR" altLang="en-US" sz="900" dirty="0" err="1" smtClean="0"/>
              <a:t>심사처리</a:t>
            </a:r>
            <a:endParaRPr lang="en-US" altLang="ko-KR" sz="900" dirty="0" smtClean="0"/>
          </a:p>
          <a:p>
            <a:r>
              <a:rPr lang="en-US" altLang="ko-KR" sz="900" dirty="0" smtClean="0"/>
              <a:t>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2) </a:t>
            </a:r>
            <a:r>
              <a:rPr lang="ko-KR" altLang="en-US" sz="900" dirty="0" smtClean="0"/>
              <a:t>지자체 보조사업 선택</a:t>
            </a:r>
            <a:endParaRPr lang="en-US" altLang="ko-KR" sz="900" dirty="0" smtClean="0"/>
          </a:p>
          <a:p>
            <a:r>
              <a:rPr lang="en-US" altLang="ko-KR" sz="900" dirty="0" smtClean="0"/>
              <a:t>      - </a:t>
            </a:r>
            <a:r>
              <a:rPr lang="en-US" altLang="ko-KR" sz="900" dirty="0"/>
              <a:t> </a:t>
            </a:r>
            <a:r>
              <a:rPr lang="ko-KR" altLang="en-US" sz="900" dirty="0" smtClean="0"/>
              <a:t>민간보조사업을 </a:t>
            </a:r>
            <a:r>
              <a:rPr lang="ko-KR" altLang="en-US" sz="900" dirty="0"/>
              <a:t>조회하기 위해 담당 관리사업별로 민간보조사업의 목록을 조회</a:t>
            </a:r>
            <a:endParaRPr lang="en-US" altLang="ko-KR" sz="900" dirty="0"/>
          </a:p>
          <a:p>
            <a:r>
              <a:rPr lang="en-US" altLang="ko-KR" sz="900" dirty="0"/>
              <a:t>     -  ① </a:t>
            </a:r>
            <a:r>
              <a:rPr lang="ko-KR" altLang="en-US" sz="900" dirty="0"/>
              <a:t>버튼 클릭을 통해 관리사업 </a:t>
            </a:r>
            <a:r>
              <a:rPr lang="ko-KR" altLang="en-US" sz="900" dirty="0" err="1"/>
              <a:t>선택목록</a:t>
            </a:r>
            <a:r>
              <a:rPr lang="ko-KR" altLang="en-US" sz="900" dirty="0"/>
              <a:t> 팝업 호출</a:t>
            </a:r>
            <a:r>
              <a:rPr lang="en-US" altLang="ko-KR" sz="900" dirty="0" smtClean="0"/>
              <a:t>    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  </a:t>
            </a:r>
            <a:r>
              <a:rPr lang="ko-KR" altLang="en-US" sz="900" dirty="0" smtClean="0"/>
              <a:t>관리사업 선택 후 </a:t>
            </a:r>
            <a:r>
              <a:rPr lang="ko-KR" altLang="en-US" sz="900" dirty="0" err="1" smtClean="0"/>
              <a:t>조회버튼</a:t>
            </a:r>
            <a:r>
              <a:rPr lang="ko-KR" altLang="en-US" sz="900" dirty="0" smtClean="0"/>
              <a:t> ② 클릭</a:t>
            </a:r>
            <a:endParaRPr lang="en-US" altLang="ko-KR" sz="900" dirty="0" smtClean="0"/>
          </a:p>
          <a:p>
            <a:r>
              <a:rPr lang="en-US" altLang="ko-KR" sz="900" dirty="0" smtClean="0"/>
              <a:t>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3) </a:t>
            </a:r>
            <a:r>
              <a:rPr lang="ko-KR" altLang="en-US" sz="900" dirty="0"/>
              <a:t>선택된 관리사업</a:t>
            </a:r>
            <a:r>
              <a:rPr lang="en-US" altLang="ko-KR" sz="900" dirty="0"/>
              <a:t>(</a:t>
            </a:r>
            <a:r>
              <a:rPr lang="ko-KR" altLang="en-US" sz="900" dirty="0"/>
              <a:t>지자체보조사업</a:t>
            </a:r>
            <a:r>
              <a:rPr lang="en-US" altLang="ko-KR" sz="900" dirty="0"/>
              <a:t>) </a:t>
            </a:r>
            <a:r>
              <a:rPr lang="ko-KR" altLang="en-US" sz="900" dirty="0"/>
              <a:t>의 민간보조사업 </a:t>
            </a:r>
            <a:r>
              <a:rPr lang="ko-KR" altLang="en-US" sz="900" dirty="0" smtClean="0"/>
              <a:t>중 실적보고서를 제출한 보조사업 목록이 </a:t>
            </a:r>
            <a:r>
              <a:rPr lang="ko-KR" altLang="en-US" sz="900" dirty="0"/>
              <a:t>조회됨 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검토 </a:t>
            </a:r>
            <a:r>
              <a:rPr lang="en-US" altLang="ko-KR" sz="900" dirty="0" smtClean="0"/>
              <a:t>: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진행상태</a:t>
            </a:r>
            <a:r>
              <a:rPr lang="en-US" altLang="ko-KR" sz="900" dirty="0"/>
              <a:t> </a:t>
            </a:r>
            <a:r>
              <a:rPr lang="en-US" altLang="ko-KR" sz="900" dirty="0" smtClean="0"/>
              <a:t>③  </a:t>
            </a:r>
            <a:r>
              <a:rPr lang="ko-KR" altLang="en-US" sz="900" dirty="0" smtClean="0"/>
              <a:t>값을 클릭하면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세부내역을 조회할 수 있음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세부내역 검토 후 이상이 없으면 전자결재 요청 ④처리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전자결재 상태 ⑤ 는 전자결재 승인이 되면 </a:t>
            </a:r>
            <a:r>
              <a:rPr lang="ko-KR" altLang="en-US" sz="900" dirty="0" err="1" smtClean="0"/>
              <a:t>상태값이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‘</a:t>
            </a:r>
            <a:r>
              <a:rPr lang="ko-KR" altLang="en-US" sz="900" dirty="0" smtClean="0"/>
              <a:t>승인</a:t>
            </a:r>
            <a:r>
              <a:rPr lang="en-US" altLang="ko-KR" sz="900" dirty="0" smtClean="0"/>
              <a:t>‘ </a:t>
            </a:r>
            <a:r>
              <a:rPr lang="ko-KR" altLang="en-US" sz="900" dirty="0" smtClean="0"/>
              <a:t>으로 처리됨</a:t>
            </a:r>
            <a:endParaRPr lang="en-US" altLang="ko-KR" sz="900" dirty="0" smtClean="0"/>
          </a:p>
        </p:txBody>
      </p:sp>
      <p:grpSp>
        <p:nvGrpSpPr>
          <p:cNvPr id="3" name="그룹 2"/>
          <p:cNvGrpSpPr/>
          <p:nvPr/>
        </p:nvGrpSpPr>
        <p:grpSpPr>
          <a:xfrm>
            <a:off x="1" y="0"/>
            <a:ext cx="9144000" cy="4648200"/>
            <a:chOff x="1" y="0"/>
            <a:chExt cx="9144000" cy="464820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9144000" cy="4648200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3459008B-89D2-4943-AFB4-AE115FE1DC8B}"/>
                </a:ext>
              </a:extLst>
            </p:cNvPr>
            <p:cNvSpPr/>
            <p:nvPr/>
          </p:nvSpPr>
          <p:spPr>
            <a:xfrm>
              <a:off x="3746335" y="570129"/>
              <a:ext cx="720970" cy="12500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21B44928-4D52-4479-BCF7-2EF945189F83}"/>
                </a:ext>
              </a:extLst>
            </p:cNvPr>
            <p:cNvSpPr/>
            <p:nvPr/>
          </p:nvSpPr>
          <p:spPr>
            <a:xfrm>
              <a:off x="5943419" y="387708"/>
              <a:ext cx="211385" cy="2113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+mn-ea"/>
                </a:rPr>
                <a:t>1</a:t>
              </a:r>
              <a:endParaRPr lang="ko-KR" altLang="en-US" sz="1200" dirty="0">
                <a:latin typeface="+mn-ea"/>
              </a:endParaRP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D52BC9EB-A90C-4D9A-98CA-7429977DF2D4}"/>
                </a:ext>
              </a:extLst>
            </p:cNvPr>
            <p:cNvSpPr/>
            <p:nvPr/>
          </p:nvSpPr>
          <p:spPr>
            <a:xfrm>
              <a:off x="8644954" y="689632"/>
              <a:ext cx="211385" cy="2113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+mn-ea"/>
                </a:rPr>
                <a:t>2</a:t>
              </a:r>
              <a:endParaRPr lang="ko-KR" altLang="en-US" sz="1200" dirty="0">
                <a:latin typeface="+mn-ea"/>
              </a:endParaRP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8E0B3F51-E17C-4BF7-AB07-AD5304D6072A}"/>
                </a:ext>
              </a:extLst>
            </p:cNvPr>
            <p:cNvSpPr/>
            <p:nvPr/>
          </p:nvSpPr>
          <p:spPr>
            <a:xfrm>
              <a:off x="5627340" y="1785186"/>
              <a:ext cx="211385" cy="2113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+mn-ea"/>
                </a:rPr>
                <a:t>3</a:t>
              </a:r>
              <a:endParaRPr lang="ko-KR" altLang="en-US" sz="1200" dirty="0">
                <a:latin typeface="+mn-ea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EB3C77D5-B807-47B9-A4D4-5A552897BFD8}"/>
                </a:ext>
              </a:extLst>
            </p:cNvPr>
            <p:cNvSpPr/>
            <p:nvPr/>
          </p:nvSpPr>
          <p:spPr>
            <a:xfrm>
              <a:off x="8737353" y="4185321"/>
              <a:ext cx="211385" cy="2113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+mn-ea"/>
                </a:rPr>
                <a:t>4</a:t>
              </a:r>
              <a:endParaRPr lang="ko-KR" altLang="en-US" sz="1200" dirty="0">
                <a:latin typeface="+mn-ea"/>
              </a:endParaRP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F2EFCF9A-EF68-46EE-89B0-C459B8468046}"/>
                </a:ext>
              </a:extLst>
            </p:cNvPr>
            <p:cNvSpPr/>
            <p:nvPr/>
          </p:nvSpPr>
          <p:spPr>
            <a:xfrm>
              <a:off x="6933085" y="1785186"/>
              <a:ext cx="211385" cy="21138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+mn-ea"/>
                </a:rPr>
                <a:t>5</a:t>
              </a:r>
              <a:endParaRPr lang="ko-KR" altLang="en-US" sz="1200" dirty="0">
                <a:latin typeface="+mn-ea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3459008B-89D2-4943-AFB4-AE115FE1DC8B}"/>
                </a:ext>
              </a:extLst>
            </p:cNvPr>
            <p:cNvSpPr/>
            <p:nvPr/>
          </p:nvSpPr>
          <p:spPr>
            <a:xfrm>
              <a:off x="2102478" y="1645553"/>
              <a:ext cx="3312836" cy="12500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69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5-1. </a:t>
            </a:r>
            <a:r>
              <a:rPr lang="ko-KR" altLang="en-US" sz="1050" dirty="0"/>
              <a:t>지자체 사업담당자 </a:t>
            </a:r>
            <a:r>
              <a:rPr lang="en-US" altLang="ko-KR" sz="1050" dirty="0"/>
              <a:t>: </a:t>
            </a:r>
            <a:r>
              <a:rPr lang="ko-KR" altLang="en-US" sz="1050" dirty="0" err="1" smtClean="0"/>
              <a:t>실적보고서</a:t>
            </a:r>
            <a:r>
              <a:rPr lang="ko-KR" altLang="en-US" sz="1050" dirty="0" smtClean="0"/>
              <a:t> 심사</a:t>
            </a:r>
            <a:r>
              <a:rPr lang="en-US" altLang="ko-KR" sz="1050" dirty="0" smtClean="0"/>
              <a:t>(</a:t>
            </a:r>
            <a:r>
              <a:rPr lang="ko-KR" altLang="en-US" sz="1050" dirty="0"/>
              <a:t>지자체</a:t>
            </a:r>
            <a:r>
              <a:rPr lang="en-US" altLang="ko-KR" sz="1050" dirty="0"/>
              <a:t>)(</a:t>
            </a:r>
            <a:r>
              <a:rPr lang="en-US" altLang="ko-KR" sz="1050" dirty="0" smtClean="0"/>
              <a:t>94009)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4)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‘</a:t>
            </a:r>
            <a:r>
              <a:rPr lang="ko-KR" altLang="en-US" sz="900" dirty="0" smtClean="0"/>
              <a:t>승인</a:t>
            </a:r>
            <a:r>
              <a:rPr lang="en-US" altLang="ko-KR" sz="900" dirty="0" smtClean="0"/>
              <a:t>’ </a:t>
            </a:r>
            <a:r>
              <a:rPr lang="ko-KR" altLang="en-US" sz="900" dirty="0" smtClean="0"/>
              <a:t>이후에 민간보조사업자가 </a:t>
            </a:r>
            <a:r>
              <a:rPr lang="ko-KR" altLang="en-US" sz="900" dirty="0" err="1" smtClean="0"/>
              <a:t>정산반환</a:t>
            </a:r>
            <a:r>
              <a:rPr lang="ko-KR" altLang="en-US" sz="900" dirty="0" smtClean="0"/>
              <a:t> 가능</a:t>
            </a:r>
            <a:endParaRPr lang="en-US" altLang="ko-KR" sz="900" dirty="0" smtClean="0"/>
          </a:p>
          <a:p>
            <a:r>
              <a:rPr lang="en-US" altLang="ko-KR" sz="900" dirty="0" smtClean="0"/>
              <a:t>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5) </a:t>
            </a:r>
            <a:r>
              <a:rPr lang="ko-KR" altLang="en-US" sz="900" dirty="0"/>
              <a:t>민간보조사업자가 정산실적보고서 제출 이후 변경사항이 있어서 승인했던 실적보고서를 취소하고자 하는 </a:t>
            </a:r>
            <a:r>
              <a:rPr lang="ko-KR" altLang="en-US" sz="900" dirty="0" smtClean="0"/>
              <a:t>경우</a:t>
            </a:r>
            <a:endParaRPr lang="en-US" altLang="ko-KR" sz="900" dirty="0" smtClean="0"/>
          </a:p>
          <a:p>
            <a:r>
              <a:rPr lang="en-US" altLang="ko-KR" sz="900" dirty="0" smtClean="0"/>
              <a:t>     -  </a:t>
            </a:r>
            <a:r>
              <a:rPr lang="ko-KR" altLang="en-US" sz="900" dirty="0" smtClean="0"/>
              <a:t>민간보조사업자가 </a:t>
            </a:r>
            <a:r>
              <a:rPr lang="ko-KR" altLang="en-US" sz="900" dirty="0" err="1" smtClean="0"/>
              <a:t>정산반환</a:t>
            </a:r>
            <a:r>
              <a:rPr lang="ko-KR" altLang="en-US" sz="900" dirty="0" smtClean="0"/>
              <a:t> 처리를 진행하지 않은 경우에만 </a:t>
            </a:r>
            <a:r>
              <a:rPr lang="ko-KR" altLang="en-US" sz="900" dirty="0" err="1" smtClean="0"/>
              <a:t>승인취소가</a:t>
            </a:r>
            <a:r>
              <a:rPr lang="ko-KR" altLang="en-US" sz="900" dirty="0" smtClean="0"/>
              <a:t> 가능</a:t>
            </a:r>
            <a:endParaRPr lang="en-US" altLang="ko-KR" sz="900" dirty="0" smtClean="0"/>
          </a:p>
          <a:p>
            <a:r>
              <a:rPr lang="en-US" altLang="ko-KR" sz="900" dirty="0" smtClean="0"/>
              <a:t>     - 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승인과 같이 승인취소시에도 전자결재 필요</a:t>
            </a:r>
            <a:r>
              <a:rPr lang="en-US" altLang="ko-KR" sz="900" dirty="0" smtClean="0"/>
              <a:t>,  [</a:t>
            </a:r>
            <a:r>
              <a:rPr lang="ko-KR" altLang="en-US" sz="900" dirty="0" smtClean="0"/>
              <a:t>승인취소 전자결재요청</a:t>
            </a:r>
            <a:r>
              <a:rPr lang="en-US" altLang="ko-KR" sz="900" dirty="0" smtClean="0"/>
              <a:t>]  ⑥</a:t>
            </a:r>
            <a:r>
              <a:rPr lang="ko-KR" altLang="en-US" sz="900" dirty="0" smtClean="0"/>
              <a:t>버튼 </a:t>
            </a:r>
            <a:r>
              <a:rPr lang="ko-KR" altLang="en-US" sz="900" dirty="0"/>
              <a:t>클릭을 통해 </a:t>
            </a:r>
            <a:r>
              <a:rPr lang="ko-KR" altLang="en-US" sz="900" dirty="0" smtClean="0"/>
              <a:t>승인취소 </a:t>
            </a:r>
            <a:endParaRPr lang="en-US" altLang="ko-KR" sz="900" dirty="0" smtClean="0"/>
          </a:p>
          <a:p>
            <a:r>
              <a:rPr lang="en-US" altLang="ko-KR" sz="900" dirty="0" smtClean="0"/>
              <a:t>     - 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승인취소 결재완료 이후 </a:t>
            </a:r>
            <a:r>
              <a:rPr lang="ko-KR" altLang="en-US" sz="900" dirty="0" err="1" smtClean="0"/>
              <a:t>반려사유</a:t>
            </a:r>
            <a:r>
              <a:rPr lang="ko-KR" altLang="en-US" sz="900" dirty="0" smtClean="0"/>
              <a:t> ⑦</a:t>
            </a:r>
            <a:r>
              <a:rPr lang="ko-KR" altLang="en-US" sz="900" dirty="0" err="1" smtClean="0"/>
              <a:t>기재후</a:t>
            </a:r>
            <a:r>
              <a:rPr lang="ko-KR" altLang="en-US" sz="900" dirty="0" smtClean="0"/>
              <a:t>  </a:t>
            </a:r>
            <a:r>
              <a:rPr lang="en-US" altLang="ko-KR" sz="900" dirty="0" smtClean="0"/>
              <a:t>[</a:t>
            </a:r>
            <a:r>
              <a:rPr lang="ko-KR" altLang="en-US" sz="900" dirty="0" smtClean="0"/>
              <a:t>반려</a:t>
            </a:r>
            <a:r>
              <a:rPr lang="en-US" altLang="ko-KR" sz="900" dirty="0" smtClean="0"/>
              <a:t>] ⑧ </a:t>
            </a:r>
            <a:r>
              <a:rPr lang="ko-KR" altLang="en-US" sz="900" dirty="0" smtClean="0"/>
              <a:t>버튼 클릭</a:t>
            </a:r>
            <a:endParaRPr lang="en-US" altLang="ko-KR" sz="900" dirty="0" smtClean="0"/>
          </a:p>
          <a:p>
            <a:r>
              <a:rPr lang="en-US" altLang="ko-KR" sz="900" dirty="0" smtClean="0"/>
              <a:t>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6)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승인 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또는 승인취소 전자결재 </a:t>
            </a:r>
            <a:r>
              <a:rPr lang="ko-KR" altLang="en-US" sz="900" dirty="0" err="1" smtClean="0"/>
              <a:t>요청후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온나라</a:t>
            </a:r>
            <a:r>
              <a:rPr lang="ko-KR" altLang="en-US" sz="900" dirty="0" smtClean="0"/>
              <a:t> 결재는 </a:t>
            </a:r>
            <a:r>
              <a:rPr lang="ko-KR" altLang="en-US" sz="900" dirty="0" err="1" smtClean="0"/>
              <a:t>완료처리</a:t>
            </a:r>
            <a:r>
              <a:rPr lang="ko-KR" altLang="en-US" sz="900" dirty="0" smtClean="0"/>
              <a:t> 되었으나 연계 오류로 인해 보탬</a:t>
            </a:r>
            <a:r>
              <a:rPr lang="en-US" altLang="ko-KR" sz="900" dirty="0" smtClean="0"/>
              <a:t>e</a:t>
            </a:r>
            <a:r>
              <a:rPr lang="ko-KR" altLang="en-US" sz="900" dirty="0"/>
              <a:t> </a:t>
            </a:r>
            <a:r>
              <a:rPr lang="ko-KR" altLang="en-US" sz="900" dirty="0" err="1" smtClean="0"/>
              <a:t>상태값이</a:t>
            </a:r>
            <a:r>
              <a:rPr lang="ko-KR" altLang="en-US" sz="900" dirty="0" smtClean="0"/>
              <a:t> 결재완료 로 변경되지 </a:t>
            </a:r>
            <a:r>
              <a:rPr lang="ko-KR" altLang="en-US" sz="900" dirty="0" err="1" smtClean="0"/>
              <a:t>않은경우</a:t>
            </a:r>
            <a:endParaRPr lang="en-US" altLang="ko-KR" sz="900" dirty="0" smtClean="0"/>
          </a:p>
          <a:p>
            <a:r>
              <a:rPr lang="en-US" altLang="ko-KR" sz="900" dirty="0" smtClean="0"/>
              <a:t>     - [</a:t>
            </a:r>
            <a:r>
              <a:rPr lang="ko-KR" altLang="en-US" sz="900" dirty="0" smtClean="0"/>
              <a:t>전자결재수기등록</a:t>
            </a:r>
            <a:r>
              <a:rPr lang="en-US" altLang="ko-KR" sz="900" dirty="0" smtClean="0"/>
              <a:t>] ⑨ </a:t>
            </a:r>
            <a:r>
              <a:rPr lang="ko-KR" altLang="en-US" sz="900" dirty="0" smtClean="0"/>
              <a:t>버튼을 통해 </a:t>
            </a:r>
            <a:r>
              <a:rPr lang="ko-KR" altLang="en-US" sz="900" dirty="0" err="1" smtClean="0"/>
              <a:t>결재완료로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처리가능</a:t>
            </a:r>
            <a:r>
              <a:rPr lang="en-US" altLang="ko-KR" sz="900" dirty="0" smtClean="0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"/>
            <a:ext cx="9144000" cy="46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6.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정산반환요청등록</a:t>
            </a:r>
            <a:r>
              <a:rPr lang="en-US" altLang="ko-KR" sz="1050" dirty="0" smtClean="0"/>
              <a:t>(94011)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smtClean="0"/>
              <a:t>반환대상 정보 조회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</a:t>
            </a:r>
            <a:r>
              <a:rPr lang="ko-KR" altLang="en-US" sz="900" dirty="0" smtClean="0"/>
              <a:t>보조사업 선택 ① 후 </a:t>
            </a:r>
            <a:r>
              <a:rPr lang="ko-KR" altLang="en-US" sz="900" dirty="0" err="1" smtClean="0"/>
              <a:t>조회버튼</a:t>
            </a:r>
            <a:r>
              <a:rPr lang="ko-KR" altLang="en-US" sz="900" dirty="0" smtClean="0"/>
              <a:t>  ②클릭</a:t>
            </a:r>
            <a:endParaRPr lang="en-US" altLang="ko-KR" sz="900" dirty="0" smtClean="0"/>
          </a:p>
          <a:p>
            <a:r>
              <a:rPr lang="en-US" altLang="ko-KR" sz="900" dirty="0" smtClean="0"/>
              <a:t>      - </a:t>
            </a:r>
            <a:r>
              <a:rPr lang="ko-KR" altLang="en-US" sz="900" dirty="0" smtClean="0"/>
              <a:t>보조사업정보 및 반환 </a:t>
            </a:r>
            <a:r>
              <a:rPr lang="ko-KR" altLang="en-US" sz="900" dirty="0" err="1" smtClean="0"/>
              <a:t>세부내역이</a:t>
            </a:r>
            <a:r>
              <a:rPr lang="ko-KR" altLang="en-US" sz="900" dirty="0" smtClean="0"/>
              <a:t> 조회됨</a:t>
            </a:r>
            <a:endParaRPr lang="en-US" altLang="ko-KR" sz="900" dirty="0" smtClean="0"/>
          </a:p>
          <a:p>
            <a:r>
              <a:rPr lang="en-US" altLang="ko-KR" sz="900" dirty="0" smtClean="0"/>
              <a:t>      - </a:t>
            </a:r>
            <a:r>
              <a:rPr lang="ko-KR" altLang="en-US" sz="900" dirty="0" smtClean="0"/>
              <a:t>보조사업정보에서 정산진행상태 ③ 및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진행상태 ④  체크</a:t>
            </a:r>
            <a:endParaRPr lang="en-US" altLang="ko-KR" sz="900" dirty="0" smtClean="0"/>
          </a:p>
          <a:p>
            <a:r>
              <a:rPr lang="en-US" altLang="ko-KR" sz="900" dirty="0" smtClean="0"/>
              <a:t>      - </a:t>
            </a:r>
            <a:r>
              <a:rPr lang="ko-KR" altLang="en-US" sz="900" dirty="0" smtClean="0"/>
              <a:t>정산진행상태 값이 </a:t>
            </a:r>
            <a:r>
              <a:rPr lang="en-US" altLang="ko-KR" sz="900" dirty="0" smtClean="0"/>
              <a:t>‘</a:t>
            </a:r>
            <a:r>
              <a:rPr lang="ko-KR" altLang="en-US" sz="900" dirty="0" err="1" smtClean="0"/>
              <a:t>정산마감</a:t>
            </a:r>
            <a:r>
              <a:rPr lang="en-US" altLang="ko-KR" sz="900" dirty="0" smtClean="0"/>
              <a:t>‘ </a:t>
            </a:r>
            <a:r>
              <a:rPr lang="ko-KR" altLang="en-US" sz="900" dirty="0" smtClean="0"/>
              <a:t>이고 </a:t>
            </a:r>
            <a:r>
              <a:rPr lang="ko-KR" altLang="en-US" sz="900" dirty="0" err="1" smtClean="0"/>
              <a:t>실적보고서</a:t>
            </a:r>
            <a:r>
              <a:rPr lang="ko-KR" altLang="en-US" sz="900" dirty="0" smtClean="0"/>
              <a:t> 진행상태 값이 </a:t>
            </a:r>
            <a:r>
              <a:rPr lang="en-US" altLang="ko-KR" sz="900" dirty="0" smtClean="0"/>
              <a:t>‘</a:t>
            </a:r>
            <a:r>
              <a:rPr lang="ko-KR" altLang="en-US" sz="900" dirty="0" smtClean="0"/>
              <a:t>승인</a:t>
            </a:r>
            <a:r>
              <a:rPr lang="en-US" altLang="ko-KR" sz="900" dirty="0" smtClean="0"/>
              <a:t>’ </a:t>
            </a:r>
            <a:r>
              <a:rPr lang="ko-KR" altLang="en-US" sz="900" dirty="0" smtClean="0"/>
              <a:t>의 경우에만 </a:t>
            </a:r>
            <a:r>
              <a:rPr lang="ko-KR" altLang="en-US" sz="900" dirty="0" err="1" smtClean="0"/>
              <a:t>정산반환</a:t>
            </a:r>
            <a:r>
              <a:rPr lang="ko-KR" altLang="en-US" sz="900" dirty="0" smtClean="0"/>
              <a:t> 처리 가능</a:t>
            </a:r>
            <a:endParaRPr lang="en-US" altLang="ko-KR" sz="900" dirty="0" smtClean="0"/>
          </a:p>
          <a:p>
            <a:r>
              <a:rPr lang="en-US" altLang="ko-KR" sz="900" dirty="0"/>
              <a:t>	</a:t>
            </a:r>
            <a:r>
              <a:rPr lang="en-US" altLang="ko-KR" sz="900" dirty="0" smtClean="0"/>
              <a:t>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2) </a:t>
            </a:r>
            <a:r>
              <a:rPr lang="ko-KR" altLang="en-US" sz="900" dirty="0" smtClean="0"/>
              <a:t>반환대상 구분 ⑤</a:t>
            </a:r>
            <a:endParaRPr lang="en-US" altLang="ko-KR" sz="900" dirty="0" smtClean="0"/>
          </a:p>
          <a:p>
            <a:r>
              <a:rPr lang="en-US" altLang="ko-KR" sz="900" dirty="0" smtClean="0"/>
              <a:t>     - </a:t>
            </a:r>
            <a:r>
              <a:rPr lang="ko-KR" altLang="en-US" sz="900" dirty="0" smtClean="0"/>
              <a:t>사업비 잔액  </a:t>
            </a:r>
            <a:r>
              <a:rPr lang="en-US" altLang="ko-KR" sz="900" dirty="0" smtClean="0"/>
              <a:t>: </a:t>
            </a:r>
            <a:r>
              <a:rPr lang="ko-KR" altLang="en-US" sz="900" dirty="0" err="1" smtClean="0"/>
              <a:t>지방보조금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교부받은</a:t>
            </a:r>
            <a:r>
              <a:rPr lang="ko-KR" altLang="en-US" sz="900" dirty="0" smtClean="0"/>
              <a:t> 금액 </a:t>
            </a:r>
            <a:r>
              <a:rPr lang="en-US" altLang="ko-KR" sz="900" dirty="0" smtClean="0"/>
              <a:t>-  </a:t>
            </a:r>
            <a:r>
              <a:rPr lang="ko-KR" altLang="en-US" sz="900" dirty="0" err="1" smtClean="0"/>
              <a:t>지방보조금</a:t>
            </a:r>
            <a:r>
              <a:rPr lang="ko-KR" altLang="en-US" sz="900" dirty="0" smtClean="0"/>
              <a:t> 집행한 금액 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err="1" smtClean="0"/>
              <a:t>불인정금액</a:t>
            </a:r>
            <a:r>
              <a:rPr lang="ko-KR" altLang="en-US" sz="900" dirty="0" smtClean="0"/>
              <a:t>  </a:t>
            </a:r>
            <a:r>
              <a:rPr lang="en-US" altLang="ko-KR" sz="900" dirty="0" smtClean="0"/>
              <a:t>: </a:t>
            </a:r>
            <a:r>
              <a:rPr lang="ko-KR" altLang="en-US" sz="900" dirty="0" err="1" smtClean="0"/>
              <a:t>지방보조금</a:t>
            </a:r>
            <a:r>
              <a:rPr lang="ko-KR" altLang="en-US" sz="900" dirty="0" smtClean="0"/>
              <a:t> 집행한 </a:t>
            </a:r>
            <a:r>
              <a:rPr lang="ko-KR" altLang="en-US" sz="900" dirty="0" err="1" smtClean="0"/>
              <a:t>금액중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정산검토시</a:t>
            </a:r>
            <a:r>
              <a:rPr lang="ko-KR" altLang="en-US" sz="900" dirty="0" smtClean="0"/>
              <a:t> 사업비로 인정받지 못해서 반환해야 할 금액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err="1" smtClean="0"/>
              <a:t>예치계좌</a:t>
            </a:r>
            <a:r>
              <a:rPr lang="ko-KR" altLang="en-US" sz="900" dirty="0" smtClean="0"/>
              <a:t> 이자 </a:t>
            </a:r>
            <a:r>
              <a:rPr lang="en-US" altLang="ko-KR" sz="900" dirty="0" smtClean="0"/>
              <a:t>: </a:t>
            </a:r>
            <a:r>
              <a:rPr lang="ko-KR" altLang="en-US" sz="900" dirty="0" err="1" smtClean="0"/>
              <a:t>예치형</a:t>
            </a:r>
            <a:r>
              <a:rPr lang="ko-KR" altLang="en-US" sz="900" dirty="0" smtClean="0"/>
              <a:t> 사업의 경우 예치계좌에서 발생한 </a:t>
            </a:r>
            <a:r>
              <a:rPr lang="ko-KR" altLang="en-US" sz="900" dirty="0" err="1" smtClean="0"/>
              <a:t>이자금액</a:t>
            </a:r>
            <a:r>
              <a:rPr lang="ko-KR" altLang="en-US" sz="900" dirty="0" smtClean="0"/>
              <a:t> 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계좌 이자 </a:t>
            </a:r>
            <a:r>
              <a:rPr lang="en-US" altLang="ko-KR" sz="900" dirty="0" smtClean="0"/>
              <a:t>: 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계좌에서 발생한 </a:t>
            </a:r>
            <a:r>
              <a:rPr lang="ko-KR" altLang="en-US" sz="900" dirty="0" err="1" smtClean="0"/>
              <a:t>이자중</a:t>
            </a:r>
            <a:r>
              <a:rPr lang="ko-KR" altLang="en-US" sz="900" dirty="0" smtClean="0"/>
              <a:t> 지방비 재원에 해당하는 </a:t>
            </a:r>
            <a:r>
              <a:rPr lang="ko-KR" altLang="en-US" sz="900" dirty="0" err="1" smtClean="0"/>
              <a:t>이자금액</a:t>
            </a:r>
            <a:r>
              <a:rPr lang="en-US" altLang="ko-KR" sz="900" dirty="0" smtClean="0"/>
              <a:t>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4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6-1.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정산반환요청등록</a:t>
            </a:r>
            <a:r>
              <a:rPr lang="en-US" altLang="ko-KR" sz="1050" dirty="0" smtClean="0"/>
              <a:t>(94011)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3) </a:t>
            </a:r>
            <a:r>
              <a:rPr lang="ko-KR" altLang="en-US" sz="900" dirty="0" smtClean="0"/>
              <a:t>출금계좌구분 ⑥  </a:t>
            </a:r>
            <a:r>
              <a:rPr lang="en-US" altLang="ko-KR" sz="900" dirty="0" smtClean="0"/>
              <a:t>: </a:t>
            </a:r>
            <a:r>
              <a:rPr lang="ko-KR" altLang="en-US" sz="900" dirty="0" err="1"/>
              <a:t>정산반환은</a:t>
            </a:r>
            <a:r>
              <a:rPr lang="ko-KR" altLang="en-US" sz="900" dirty="0"/>
              <a:t> </a:t>
            </a:r>
            <a:r>
              <a:rPr lang="ko-KR" altLang="en-US" sz="900" dirty="0" err="1"/>
              <a:t>예치계좌로</a:t>
            </a:r>
            <a:r>
              <a:rPr lang="ko-KR" altLang="en-US" sz="900" dirty="0"/>
              <a:t> 반환해야 하므로 현재 반환해야 하는 금액이 어디 있는지를 보여주는 </a:t>
            </a:r>
            <a:r>
              <a:rPr lang="ko-KR" altLang="en-US" sz="900" dirty="0" smtClean="0"/>
              <a:t>항목</a:t>
            </a:r>
            <a:r>
              <a:rPr lang="en-US" altLang="ko-KR" sz="900" dirty="0" smtClean="0"/>
              <a:t> </a:t>
            </a:r>
            <a:r>
              <a:rPr lang="en-US" altLang="ko-KR" sz="900" dirty="0"/>
              <a:t>	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</a:t>
            </a:r>
            <a:r>
              <a:rPr lang="ko-KR" altLang="en-US" sz="900" dirty="0" smtClean="0"/>
              <a:t>보조금 예치계좌번호 </a:t>
            </a:r>
            <a:r>
              <a:rPr lang="en-US" altLang="ko-KR" sz="900" dirty="0" smtClean="0"/>
              <a:t>: </a:t>
            </a:r>
            <a:r>
              <a:rPr lang="ko-KR" altLang="en-US" sz="900" dirty="0" err="1" smtClean="0"/>
              <a:t>예치형</a:t>
            </a:r>
            <a:r>
              <a:rPr lang="ko-KR" altLang="en-US" sz="900" dirty="0" smtClean="0"/>
              <a:t> 사업의 경우 잔액 및 </a:t>
            </a:r>
            <a:r>
              <a:rPr lang="ko-KR" altLang="en-US" sz="900" dirty="0" err="1" smtClean="0"/>
              <a:t>이자금액이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예치계좌에</a:t>
            </a:r>
            <a:r>
              <a:rPr lang="ko-KR" altLang="en-US" sz="900" dirty="0" smtClean="0"/>
              <a:t> 있음</a:t>
            </a:r>
            <a:endParaRPr lang="en-US" altLang="ko-KR" sz="900" dirty="0" smtClean="0"/>
          </a:p>
          <a:p>
            <a:r>
              <a:rPr lang="en-US" altLang="ko-KR" sz="900" dirty="0"/>
              <a:t>	</a:t>
            </a:r>
            <a:r>
              <a:rPr lang="en-US" altLang="ko-KR" sz="900" dirty="0" smtClean="0"/>
              <a:t>		</a:t>
            </a:r>
            <a:r>
              <a:rPr lang="ko-KR" altLang="en-US" sz="900" dirty="0" smtClean="0"/>
              <a:t>때문에 </a:t>
            </a:r>
            <a:r>
              <a:rPr lang="ko-KR" altLang="en-US" sz="900" dirty="0" err="1" smtClean="0"/>
              <a:t>반환처리시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(</a:t>
            </a:r>
            <a:r>
              <a:rPr lang="ko-KR" altLang="en-US" sz="900" dirty="0" smtClean="0"/>
              <a:t>반환이체요청 버튼 ⑦클릭</a:t>
            </a:r>
            <a:r>
              <a:rPr lang="en-US" altLang="ko-KR" sz="900" dirty="0" smtClean="0"/>
              <a:t>) </a:t>
            </a:r>
            <a:r>
              <a:rPr lang="ko-KR" altLang="en-US" sz="900" dirty="0" smtClean="0"/>
              <a:t>실제 이체가 이루어 지지 않아도 </a:t>
            </a:r>
            <a:r>
              <a:rPr lang="ko-KR" altLang="en-US" sz="900" dirty="0" err="1" smtClean="0"/>
              <a:t>반환완료</a:t>
            </a:r>
            <a:r>
              <a:rPr lang="ko-KR" altLang="en-US" sz="900" dirty="0" smtClean="0"/>
              <a:t> 처리됨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</a:t>
            </a:r>
            <a:r>
              <a:rPr lang="ko-KR" altLang="en-US" sz="900" dirty="0" err="1" smtClean="0"/>
              <a:t>보조사업자</a:t>
            </a:r>
            <a:r>
              <a:rPr lang="ko-KR" altLang="en-US" sz="900" dirty="0" smtClean="0"/>
              <a:t> 계좌번호 </a:t>
            </a:r>
            <a:r>
              <a:rPr lang="en-US" altLang="ko-KR" sz="900" dirty="0" smtClean="0"/>
              <a:t>: </a:t>
            </a:r>
            <a:r>
              <a:rPr lang="en-US" altLang="ko-KR" sz="900" dirty="0"/>
              <a:t>	</a:t>
            </a:r>
            <a:r>
              <a:rPr lang="ko-KR" altLang="en-US" sz="900" dirty="0" err="1" smtClean="0"/>
              <a:t>비예치형</a:t>
            </a:r>
            <a:r>
              <a:rPr lang="ko-KR" altLang="en-US" sz="900" dirty="0" smtClean="0"/>
              <a:t> 사업의 이자 및 잔액의 경우 잔액 및 </a:t>
            </a:r>
            <a:r>
              <a:rPr lang="ko-KR" altLang="en-US" sz="900" dirty="0" err="1" smtClean="0"/>
              <a:t>이자금액이</a:t>
            </a:r>
            <a:r>
              <a:rPr lang="ko-KR" altLang="en-US" sz="900" dirty="0" smtClean="0"/>
              <a:t> 보조사업자의 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계좌에 있는 금액을 </a:t>
            </a:r>
            <a:r>
              <a:rPr lang="ko-KR" altLang="en-US" sz="900" dirty="0" err="1" smtClean="0"/>
              <a:t>예치계좌로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반환처리</a:t>
            </a:r>
            <a:endParaRPr lang="en-US" altLang="ko-KR" sz="900" dirty="0" smtClean="0"/>
          </a:p>
          <a:p>
            <a:r>
              <a:rPr lang="en-US" altLang="ko-KR" sz="900" dirty="0"/>
              <a:t>	</a:t>
            </a:r>
            <a:r>
              <a:rPr lang="en-US" altLang="ko-KR" sz="900" dirty="0" smtClean="0"/>
              <a:t>                                   </a:t>
            </a:r>
            <a:r>
              <a:rPr lang="ko-KR" altLang="en-US" sz="900" dirty="0" smtClean="0"/>
              <a:t>반환이체요청 ⑦</a:t>
            </a:r>
            <a:r>
              <a:rPr lang="en-US" altLang="ko-KR" sz="900" dirty="0" smtClean="0"/>
              <a:t>  </a:t>
            </a:r>
            <a:r>
              <a:rPr lang="ko-KR" altLang="en-US" sz="900" dirty="0" smtClean="0"/>
              <a:t>으로 </a:t>
            </a:r>
            <a:r>
              <a:rPr lang="ko-KR" altLang="en-US" sz="900" dirty="0" err="1" smtClean="0"/>
              <a:t>이체요청</a:t>
            </a:r>
            <a:r>
              <a:rPr lang="ko-KR" altLang="en-US" sz="900" dirty="0" smtClean="0"/>
              <a:t> 처리 한 후 </a:t>
            </a:r>
            <a:r>
              <a:rPr lang="ko-KR" altLang="en-US" sz="900" dirty="0" err="1" smtClean="0"/>
              <a:t>이체실행을</a:t>
            </a:r>
            <a:r>
              <a:rPr lang="ko-KR" altLang="en-US" sz="900" dirty="0" smtClean="0"/>
              <a:t> 통해 반환 처리</a:t>
            </a:r>
            <a:endParaRPr lang="en-US" altLang="ko-KR" sz="900" dirty="0" smtClean="0"/>
          </a:p>
          <a:p>
            <a:r>
              <a:rPr lang="en-US" altLang="ko-KR" sz="900" dirty="0" smtClean="0"/>
              <a:t>                                                   </a:t>
            </a:r>
            <a:r>
              <a:rPr lang="ko-KR" altLang="en-US" sz="900" dirty="0" err="1" smtClean="0"/>
              <a:t>예치형</a:t>
            </a:r>
            <a:r>
              <a:rPr lang="ko-KR" altLang="en-US" sz="900" dirty="0" smtClean="0"/>
              <a:t> 사업의</a:t>
            </a:r>
            <a:r>
              <a:rPr lang="en-US" altLang="ko-KR" sz="900" dirty="0" smtClean="0"/>
              <a:t> </a:t>
            </a:r>
            <a:r>
              <a:rPr lang="ko-KR" altLang="en-US" sz="900" dirty="0" err="1" smtClean="0"/>
              <a:t>불인정금액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지방비 재원의 </a:t>
            </a:r>
            <a:r>
              <a:rPr lang="ko-KR" altLang="en-US" sz="900" dirty="0" err="1" smtClean="0"/>
              <a:t>이자금액도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보조사업자</a:t>
            </a:r>
            <a:r>
              <a:rPr lang="ko-KR" altLang="en-US" sz="900" dirty="0" smtClean="0"/>
              <a:t> 계좌에 금액이 있게 되므로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                                             </a:t>
            </a:r>
            <a:r>
              <a:rPr lang="ko-KR" altLang="en-US" sz="900" dirty="0" smtClean="0"/>
              <a:t>해당 금액은 </a:t>
            </a:r>
            <a:r>
              <a:rPr lang="ko-KR" altLang="en-US" sz="900" dirty="0" err="1" smtClean="0"/>
              <a:t>이체요청</a:t>
            </a:r>
            <a:r>
              <a:rPr lang="ko-KR" altLang="en-US" sz="900" dirty="0" smtClean="0"/>
              <a:t> 및 </a:t>
            </a:r>
            <a:r>
              <a:rPr lang="ko-KR" altLang="en-US" sz="900" dirty="0" err="1" smtClean="0"/>
              <a:t>이체실행을</a:t>
            </a:r>
            <a:r>
              <a:rPr lang="ko-KR" altLang="en-US" sz="900" dirty="0" smtClean="0"/>
              <a:t> 통해 </a:t>
            </a:r>
            <a:r>
              <a:rPr lang="ko-KR" altLang="en-US" sz="900" dirty="0" err="1" smtClean="0"/>
              <a:t>반환처리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 smtClean="0"/>
              <a:t>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4) </a:t>
            </a:r>
            <a:r>
              <a:rPr lang="ko-KR" altLang="en-US" sz="900" dirty="0" err="1" smtClean="0"/>
              <a:t>이체요청</a:t>
            </a:r>
            <a:r>
              <a:rPr lang="ko-KR" altLang="en-US" sz="900" dirty="0" smtClean="0"/>
              <a:t> 했으나 </a:t>
            </a:r>
            <a:r>
              <a:rPr lang="ko-KR" altLang="en-US" sz="900" dirty="0" err="1" smtClean="0"/>
              <a:t>이체처리</a:t>
            </a:r>
            <a:r>
              <a:rPr lang="ko-KR" altLang="en-US" sz="900" dirty="0" smtClean="0"/>
              <a:t> 하지 않고 또는 </a:t>
            </a:r>
            <a:r>
              <a:rPr lang="ko-KR" altLang="en-US" sz="900" dirty="0" err="1" smtClean="0"/>
              <a:t>이체실행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오류시</a:t>
            </a:r>
            <a:r>
              <a:rPr lang="ko-KR" altLang="en-US" sz="900" dirty="0" smtClean="0"/>
              <a:t> 해당 </a:t>
            </a:r>
            <a:r>
              <a:rPr lang="ko-KR" altLang="en-US" sz="900" dirty="0" err="1" smtClean="0"/>
              <a:t>이체요청</a:t>
            </a:r>
            <a:r>
              <a:rPr lang="ko-KR" altLang="en-US" sz="900" dirty="0" smtClean="0"/>
              <a:t> 자료를 미처리 상태로 되돌려야 하는 경우</a:t>
            </a:r>
            <a:endParaRPr lang="en-US" altLang="ko-KR" sz="900" dirty="0" smtClean="0"/>
          </a:p>
          <a:p>
            <a:r>
              <a:rPr lang="en-US" altLang="ko-KR" sz="900" dirty="0" smtClean="0"/>
              <a:t>       [</a:t>
            </a:r>
            <a:r>
              <a:rPr lang="ko-KR" altLang="en-US" sz="900" dirty="0" smtClean="0"/>
              <a:t>반환요청취소</a:t>
            </a:r>
            <a:r>
              <a:rPr lang="en-US" altLang="ko-KR" sz="900" dirty="0" smtClean="0"/>
              <a:t>] ⑧ </a:t>
            </a:r>
            <a:r>
              <a:rPr lang="ko-KR" altLang="en-US" sz="900" dirty="0" smtClean="0"/>
              <a:t>버튼을 통해 되돌릴 수 있음</a:t>
            </a:r>
            <a:r>
              <a:rPr lang="en-US" altLang="ko-KR" sz="900" dirty="0" smtClean="0"/>
              <a:t> </a:t>
            </a:r>
            <a:r>
              <a:rPr lang="en-US" altLang="ko-KR" sz="900" dirty="0"/>
              <a:t>	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5) [ </a:t>
            </a:r>
            <a:r>
              <a:rPr lang="ko-KR" altLang="en-US" sz="900" dirty="0" err="1" smtClean="0"/>
              <a:t>정산보정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자부담계좌잔액반환</a:t>
            </a:r>
            <a:r>
              <a:rPr lang="en-US" altLang="ko-KR" sz="900" dirty="0" smtClean="0"/>
              <a:t>] ⑨ </a:t>
            </a:r>
            <a:r>
              <a:rPr lang="ko-KR" altLang="en-US" sz="900" dirty="0" smtClean="0"/>
              <a:t>은 </a:t>
            </a:r>
            <a:r>
              <a:rPr lang="ko-KR" altLang="en-US" sz="900" dirty="0" err="1" smtClean="0"/>
              <a:t>예치형</a:t>
            </a:r>
            <a:r>
              <a:rPr lang="ko-KR" altLang="en-US" sz="900" dirty="0" smtClean="0"/>
              <a:t> 사업인데 보조금 교부를 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계좌로 받고 해당 금액을 수기집행으로 </a:t>
            </a:r>
            <a:r>
              <a:rPr lang="ko-KR" altLang="en-US" sz="900" dirty="0" err="1" smtClean="0"/>
              <a:t>집행처리</a:t>
            </a:r>
            <a:r>
              <a:rPr lang="ko-KR" altLang="en-US" sz="900" dirty="0" smtClean="0"/>
              <a:t> 후 잔액이 남았을 경우 반환 </a:t>
            </a:r>
            <a:r>
              <a:rPr lang="ko-KR" altLang="en-US" sz="900" dirty="0" err="1" smtClean="0"/>
              <a:t>할때</a:t>
            </a:r>
            <a:r>
              <a:rPr lang="ko-KR" altLang="en-US" sz="900" dirty="0" smtClean="0"/>
              <a:t> 사용</a:t>
            </a:r>
            <a:r>
              <a:rPr lang="en-US" altLang="ko-KR" sz="900" dirty="0" smtClean="0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6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7.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smtClean="0"/>
              <a:t>반환이체요청 조회</a:t>
            </a:r>
            <a:r>
              <a:rPr lang="en-US" altLang="ko-KR" sz="1050" dirty="0" smtClean="0"/>
              <a:t>(94032) =&gt; </a:t>
            </a:r>
            <a:r>
              <a:rPr lang="ko-KR" altLang="en-US" sz="1050" dirty="0" err="1" smtClean="0"/>
              <a:t>이체담당자</a:t>
            </a:r>
            <a:r>
              <a:rPr lang="ko-KR" altLang="en-US" sz="1050" dirty="0" smtClean="0"/>
              <a:t> 권한이 있는 경우에만 해당 화면 조회됨</a:t>
            </a:r>
            <a:r>
              <a:rPr lang="en-US" altLang="ko-KR" sz="1050" dirty="0" smtClean="0"/>
              <a:t>.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  1) </a:t>
            </a:r>
            <a:r>
              <a:rPr lang="ko-KR" altLang="en-US" sz="900" dirty="0" err="1" smtClean="0"/>
              <a:t>사업선택</a:t>
            </a:r>
            <a:r>
              <a:rPr lang="ko-KR" altLang="en-US" sz="900" dirty="0" smtClean="0"/>
              <a:t> 후 </a:t>
            </a:r>
            <a:r>
              <a:rPr lang="ko-KR" altLang="en-US" sz="900" dirty="0" err="1" smtClean="0"/>
              <a:t>조회시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정산반환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요청등록</a:t>
            </a:r>
            <a:r>
              <a:rPr lang="ko-KR" altLang="en-US" sz="900" dirty="0" smtClean="0"/>
              <a:t> 화면에서 </a:t>
            </a:r>
            <a:r>
              <a:rPr lang="ko-KR" altLang="en-US" sz="900" dirty="0" err="1" smtClean="0"/>
              <a:t>반환요청</a:t>
            </a:r>
            <a:r>
              <a:rPr lang="ko-KR" altLang="en-US" sz="900" dirty="0" smtClean="0"/>
              <a:t> 한 자료가 조회됨</a:t>
            </a:r>
            <a:r>
              <a:rPr lang="en-US" altLang="ko-KR" sz="900" dirty="0" smtClean="0"/>
              <a:t>.</a:t>
            </a:r>
            <a:r>
              <a:rPr lang="en-US" altLang="ko-KR" sz="900" dirty="0"/>
              <a:t>	</a:t>
            </a:r>
            <a:r>
              <a:rPr lang="en-US" altLang="ko-KR" sz="900" dirty="0" smtClean="0"/>
              <a:t>  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</a:t>
            </a:r>
            <a:r>
              <a:rPr lang="ko-KR" altLang="en-US" sz="900" dirty="0" smtClean="0"/>
              <a:t>조회됨 </a:t>
            </a:r>
            <a:r>
              <a:rPr lang="ko-KR" altLang="en-US" sz="900" dirty="0" err="1" smtClean="0"/>
              <a:t>이체요청</a:t>
            </a:r>
            <a:r>
              <a:rPr lang="ko-KR" altLang="en-US" sz="900" dirty="0" smtClean="0"/>
              <a:t> 내역의 반환이체요청</a:t>
            </a:r>
            <a:r>
              <a:rPr lang="en-US" altLang="ko-KR" sz="900" dirty="0" smtClean="0"/>
              <a:t>ID ① </a:t>
            </a:r>
            <a:r>
              <a:rPr lang="ko-KR" altLang="en-US" sz="900" dirty="0" err="1" smtClean="0"/>
              <a:t>클릭시</a:t>
            </a:r>
            <a:r>
              <a:rPr lang="ko-KR" altLang="en-US" sz="900" dirty="0" smtClean="0"/>
              <a:t> 하단에 반환상세내역 이 조회됨</a:t>
            </a:r>
            <a:r>
              <a:rPr lang="en-US" altLang="ko-KR" sz="900" dirty="0" smtClean="0"/>
              <a:t>.  </a:t>
            </a:r>
          </a:p>
          <a:p>
            <a:r>
              <a:rPr lang="en-US" altLang="ko-KR" sz="900" dirty="0" smtClean="0"/>
              <a:t>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2) </a:t>
            </a:r>
            <a:r>
              <a:rPr lang="ko-KR" altLang="en-US" sz="900" dirty="0" err="1" smtClean="0"/>
              <a:t>이체실행</a:t>
            </a:r>
            <a:r>
              <a:rPr lang="ko-KR" altLang="en-US" sz="900" dirty="0" smtClean="0"/>
              <a:t> 처리</a:t>
            </a:r>
            <a:endParaRPr lang="en-US" altLang="ko-KR" sz="900" dirty="0" smtClean="0"/>
          </a:p>
          <a:p>
            <a:r>
              <a:rPr lang="en-US" altLang="ko-KR" sz="900" dirty="0" smtClean="0"/>
              <a:t>      - </a:t>
            </a:r>
            <a:r>
              <a:rPr lang="ko-KR" altLang="en-US" sz="900" dirty="0" smtClean="0"/>
              <a:t>반환이체요청</a:t>
            </a:r>
            <a:r>
              <a:rPr lang="en-US" altLang="ko-KR" sz="900" dirty="0" smtClean="0"/>
              <a:t>id </a:t>
            </a:r>
            <a:r>
              <a:rPr lang="ko-KR" altLang="en-US" sz="900" dirty="0" smtClean="0"/>
              <a:t>옆의 </a:t>
            </a:r>
            <a:r>
              <a:rPr lang="ko-KR" altLang="en-US" sz="900" dirty="0" err="1" smtClean="0"/>
              <a:t>선택박스</a:t>
            </a:r>
            <a:r>
              <a:rPr lang="ko-KR" altLang="en-US" sz="900" dirty="0" smtClean="0"/>
              <a:t> ② 에 체크한 후 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</a:t>
            </a:r>
            <a:r>
              <a:rPr lang="ko-KR" altLang="en-US" sz="900" dirty="0" smtClean="0"/>
              <a:t>이체비밀번호 검증③ </a:t>
            </a:r>
            <a:r>
              <a:rPr lang="en-US" altLang="ko-KR" sz="900" dirty="0" smtClean="0"/>
              <a:t>,   </a:t>
            </a:r>
            <a:r>
              <a:rPr lang="ko-KR" altLang="en-US" sz="900" dirty="0" err="1" smtClean="0"/>
              <a:t>이체인증서</a:t>
            </a:r>
            <a:r>
              <a:rPr lang="ko-KR" altLang="en-US" sz="900" dirty="0" smtClean="0"/>
              <a:t> 인증 ④</a:t>
            </a:r>
            <a:r>
              <a:rPr lang="en-US" altLang="ko-KR" sz="900" dirty="0" smtClean="0"/>
              <a:t>  </a:t>
            </a:r>
            <a:r>
              <a:rPr lang="ko-KR" altLang="en-US" sz="900" dirty="0" smtClean="0"/>
              <a:t>하여 </a:t>
            </a:r>
            <a:r>
              <a:rPr lang="ko-KR" altLang="en-US" sz="900" dirty="0" err="1" smtClean="0"/>
              <a:t>인증결과가</a:t>
            </a:r>
            <a:r>
              <a:rPr lang="ko-KR" altLang="en-US" sz="900" dirty="0" smtClean="0"/>
              <a:t> 성공이면  </a:t>
            </a:r>
            <a:r>
              <a:rPr lang="en-US" altLang="ko-KR" sz="900" dirty="0" smtClean="0"/>
              <a:t>[</a:t>
            </a:r>
            <a:r>
              <a:rPr lang="ko-KR" altLang="en-US" sz="900" dirty="0" err="1" smtClean="0"/>
              <a:t>이체실행</a:t>
            </a:r>
            <a:r>
              <a:rPr lang="en-US" altLang="ko-KR" sz="900" dirty="0" smtClean="0"/>
              <a:t>] ⑤   </a:t>
            </a:r>
            <a:r>
              <a:rPr lang="ko-KR" altLang="en-US" sz="900" dirty="0" smtClean="0"/>
              <a:t>처리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</a:t>
            </a:r>
            <a:r>
              <a:rPr lang="ko-KR" altLang="en-US" sz="900" dirty="0" err="1" smtClean="0"/>
              <a:t>이체실행중</a:t>
            </a:r>
            <a:r>
              <a:rPr lang="ko-KR" altLang="en-US" sz="900" dirty="0" smtClean="0"/>
              <a:t> 오류 발생시 </a:t>
            </a:r>
            <a:r>
              <a:rPr lang="ko-KR" altLang="en-US" sz="900" dirty="0" err="1" smtClean="0"/>
              <a:t>오류사항</a:t>
            </a:r>
            <a:r>
              <a:rPr lang="ko-KR" altLang="en-US" sz="900" dirty="0" smtClean="0"/>
              <a:t> 처리 후 </a:t>
            </a:r>
            <a:r>
              <a:rPr lang="en-US" altLang="ko-KR" sz="900" dirty="0" smtClean="0"/>
              <a:t>[</a:t>
            </a:r>
            <a:r>
              <a:rPr lang="ko-KR" altLang="en-US" sz="900" dirty="0" err="1" smtClean="0"/>
              <a:t>이체재실행</a:t>
            </a:r>
            <a:r>
              <a:rPr lang="en-US" altLang="ko-KR" sz="900" dirty="0" smtClean="0"/>
              <a:t>] </a:t>
            </a:r>
            <a:r>
              <a:rPr lang="ko-KR" altLang="en-US" sz="900" dirty="0" smtClean="0"/>
              <a:t>버튼으로 </a:t>
            </a:r>
            <a:r>
              <a:rPr lang="ko-KR" altLang="en-US" sz="900" dirty="0" err="1" smtClean="0"/>
              <a:t>이체실행</a:t>
            </a:r>
            <a:r>
              <a:rPr lang="ko-KR" altLang="en-US" sz="900" dirty="0" smtClean="0"/>
              <a:t> 처리</a:t>
            </a:r>
            <a:r>
              <a:rPr lang="en-US" altLang="ko-KR" sz="900" dirty="0" smtClean="0"/>
              <a:t>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- </a:t>
            </a:r>
            <a:r>
              <a:rPr lang="ko-KR" altLang="en-US" sz="900" dirty="0" err="1" smtClean="0"/>
              <a:t>이체실행시</a:t>
            </a:r>
            <a:r>
              <a:rPr lang="ko-KR" altLang="en-US" sz="900" dirty="0" smtClean="0"/>
              <a:t> 입금계좌번호는 보탬</a:t>
            </a:r>
            <a:r>
              <a:rPr lang="en-US" altLang="ko-KR" sz="900" dirty="0" smtClean="0"/>
              <a:t>e </a:t>
            </a:r>
            <a:r>
              <a:rPr lang="ko-KR" altLang="en-US" sz="900" dirty="0" smtClean="0"/>
              <a:t>에서 자동으로 처리되도록 되어 있으므로 입금계좌번호를 입력하지 않아도 </a:t>
            </a:r>
            <a:r>
              <a:rPr lang="ko-KR" altLang="en-US" sz="900" dirty="0" err="1" smtClean="0"/>
              <a:t>이체처리</a:t>
            </a:r>
            <a:r>
              <a:rPr lang="ko-KR" altLang="en-US" sz="900" dirty="0" smtClean="0"/>
              <a:t> 됨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 smtClean="0"/>
              <a:t>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3) </a:t>
            </a:r>
            <a:r>
              <a:rPr lang="ko-KR" altLang="en-US" sz="900" dirty="0" err="1" smtClean="0"/>
              <a:t>반환요청</a:t>
            </a:r>
            <a:r>
              <a:rPr lang="ko-KR" altLang="en-US" sz="900" dirty="0" smtClean="0"/>
              <a:t> 자료를 취소하고자 하는 경우 </a:t>
            </a:r>
            <a:r>
              <a:rPr lang="en-US" altLang="ko-KR" sz="900" dirty="0" smtClean="0"/>
              <a:t>[</a:t>
            </a:r>
            <a:r>
              <a:rPr lang="ko-KR" altLang="en-US" sz="900" dirty="0" smtClean="0"/>
              <a:t>반환요청취소</a:t>
            </a:r>
            <a:r>
              <a:rPr lang="en-US" altLang="ko-KR" sz="900" dirty="0" smtClean="0"/>
              <a:t>] ⑥ </a:t>
            </a:r>
            <a:r>
              <a:rPr lang="ko-KR" altLang="en-US" sz="900" dirty="0" smtClean="0"/>
              <a:t>버튼 클릭을 통해 해당 </a:t>
            </a:r>
            <a:r>
              <a:rPr lang="ko-KR" altLang="en-US" sz="900" dirty="0" err="1" smtClean="0"/>
              <a:t>이체요청</a:t>
            </a:r>
            <a:r>
              <a:rPr lang="ko-KR" altLang="en-US" sz="900" dirty="0" smtClean="0"/>
              <a:t> 자료를 </a:t>
            </a:r>
            <a:r>
              <a:rPr lang="ko-KR" altLang="en-US" sz="900" dirty="0" err="1" smtClean="0"/>
              <a:t>요청이전</a:t>
            </a:r>
            <a:r>
              <a:rPr lang="ko-KR" altLang="en-US" sz="900" dirty="0" smtClean="0"/>
              <a:t> 으로 되돌릴 수 있음</a:t>
            </a:r>
            <a:endParaRPr lang="en-US" altLang="ko-KR" sz="900" dirty="0" smtClean="0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91075"/>
            <a:ext cx="8810625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1-2.  </a:t>
            </a:r>
            <a:r>
              <a:rPr lang="ko-KR" altLang="en-US" sz="1050" dirty="0" err="1"/>
              <a:t>보조사업자</a:t>
            </a:r>
            <a:r>
              <a:rPr lang="ko-KR" altLang="en-US" sz="1050" dirty="0"/>
              <a:t> </a:t>
            </a:r>
            <a:r>
              <a:rPr lang="en-US" altLang="ko-KR" sz="1050" dirty="0"/>
              <a:t>: </a:t>
            </a:r>
            <a:r>
              <a:rPr lang="ko-KR" altLang="en-US" sz="1050" dirty="0" err="1"/>
              <a:t>집행마감</a:t>
            </a:r>
            <a:r>
              <a:rPr lang="en-US" altLang="ko-KR" sz="1050" dirty="0"/>
              <a:t>(94001</a:t>
            </a:r>
            <a:r>
              <a:rPr lang="en-US" altLang="ko-KR" sz="1050" dirty="0" smtClean="0"/>
              <a:t>)</a:t>
            </a:r>
          </a:p>
          <a:p>
            <a:endParaRPr lang="en-US" altLang="ko-KR" sz="900" dirty="0"/>
          </a:p>
          <a:p>
            <a:r>
              <a:rPr lang="en-US" altLang="ko-KR" sz="900" dirty="0"/>
              <a:t>  </a:t>
            </a:r>
            <a:r>
              <a:rPr lang="en-US" altLang="ko-KR" sz="900" dirty="0" smtClean="0"/>
              <a:t>3) </a:t>
            </a:r>
            <a:r>
              <a:rPr lang="ko-KR" altLang="en-US" sz="900" dirty="0" smtClean="0"/>
              <a:t>집행</a:t>
            </a:r>
            <a:r>
              <a:rPr lang="en-US" altLang="ko-KR" sz="900" dirty="0" smtClean="0"/>
              <a:t>/</a:t>
            </a:r>
            <a:r>
              <a:rPr lang="ko-KR" altLang="en-US" sz="900" dirty="0" smtClean="0"/>
              <a:t>교부 미처리 현황</a:t>
            </a:r>
            <a:endParaRPr lang="en-US" altLang="ko-KR" sz="900" dirty="0" smtClean="0"/>
          </a:p>
          <a:p>
            <a:r>
              <a:rPr lang="en-US" altLang="ko-KR" sz="900" dirty="0" smtClean="0"/>
              <a:t>     </a:t>
            </a:r>
            <a:r>
              <a:rPr lang="en-US" altLang="ko-KR" sz="900" dirty="0"/>
              <a:t>- </a:t>
            </a:r>
            <a:r>
              <a:rPr lang="ko-KR" altLang="en-US" sz="900" dirty="0" smtClean="0"/>
              <a:t>집행 관련 건수 </a:t>
            </a:r>
            <a:r>
              <a:rPr lang="en-US" altLang="ko-KR" sz="900" dirty="0" smtClean="0"/>
              <a:t>: </a:t>
            </a:r>
            <a:r>
              <a:rPr lang="ko-KR" altLang="en-US" sz="900" dirty="0" smtClean="0"/>
              <a:t>미처리 건으로 조회되는 경우 </a:t>
            </a:r>
            <a:r>
              <a:rPr lang="ko-KR" altLang="en-US" sz="900" dirty="0" err="1" smtClean="0"/>
              <a:t>집행마감</a:t>
            </a:r>
            <a:r>
              <a:rPr lang="ko-KR" altLang="en-US" sz="900" dirty="0" smtClean="0"/>
              <a:t> 불가</a:t>
            </a:r>
            <a:endParaRPr lang="en-US" altLang="ko-KR" sz="900" dirty="0" smtClean="0"/>
          </a:p>
          <a:p>
            <a:r>
              <a:rPr lang="en-US" altLang="ko-KR" sz="900" dirty="0"/>
              <a:t>	</a:t>
            </a:r>
            <a:r>
              <a:rPr lang="en-US" altLang="ko-KR" sz="900" dirty="0" smtClean="0"/>
              <a:t>=&gt; </a:t>
            </a:r>
            <a:r>
              <a:rPr lang="ko-KR" altLang="en-US" sz="900" dirty="0" smtClean="0"/>
              <a:t>해결방법 </a:t>
            </a:r>
            <a:r>
              <a:rPr lang="en-US" altLang="ko-KR" sz="900" dirty="0" smtClean="0"/>
              <a:t>: </a:t>
            </a:r>
            <a:r>
              <a:rPr lang="ko-KR" altLang="en-US" sz="900" dirty="0" err="1" smtClean="0"/>
              <a:t>집행관리</a:t>
            </a:r>
            <a:r>
              <a:rPr lang="ko-KR" altLang="en-US" sz="900" dirty="0" smtClean="0"/>
              <a:t> 화면에서 미처리 건을 삭제 처리 또는 </a:t>
            </a:r>
            <a:r>
              <a:rPr lang="ko-KR" altLang="en-US" sz="900" dirty="0" err="1" smtClean="0"/>
              <a:t>완료처리</a:t>
            </a:r>
            <a:r>
              <a:rPr lang="ko-KR" altLang="en-US" sz="900" dirty="0" smtClean="0"/>
              <a:t> 후 </a:t>
            </a:r>
            <a:r>
              <a:rPr lang="ko-KR" altLang="en-US" sz="900" dirty="0" err="1" smtClean="0"/>
              <a:t>집행마감</a:t>
            </a:r>
            <a:r>
              <a:rPr lang="ko-KR" altLang="en-US" sz="900" dirty="0" smtClean="0"/>
              <a:t> 가능</a:t>
            </a:r>
            <a:endParaRPr lang="en-US" altLang="ko-KR" sz="900" dirty="0"/>
          </a:p>
          <a:p>
            <a:r>
              <a:rPr lang="en-US" altLang="ko-KR" sz="900" dirty="0"/>
              <a:t>     - </a:t>
            </a:r>
            <a:r>
              <a:rPr lang="ko-KR" altLang="en-US" sz="900" dirty="0" smtClean="0"/>
              <a:t>교부진행여부</a:t>
            </a:r>
            <a:r>
              <a:rPr lang="en-US" altLang="ko-KR" sz="900" dirty="0" smtClean="0"/>
              <a:t> : </a:t>
            </a:r>
            <a:r>
              <a:rPr lang="ko-KR" altLang="en-US" sz="900" dirty="0" err="1"/>
              <a:t>교부신청</a:t>
            </a:r>
            <a:r>
              <a:rPr lang="ko-KR" altLang="en-US" sz="900" dirty="0"/>
              <a:t> 또는 결정 자료가 </a:t>
            </a:r>
            <a:r>
              <a:rPr lang="ko-KR" altLang="en-US" sz="900" dirty="0" err="1"/>
              <a:t>미종료</a:t>
            </a:r>
            <a:r>
              <a:rPr lang="ko-KR" altLang="en-US" sz="900" dirty="0"/>
              <a:t> 된 것이 있으면 </a:t>
            </a:r>
            <a:r>
              <a:rPr lang="ko-KR" altLang="en-US" sz="900" dirty="0" err="1"/>
              <a:t>집행마감</a:t>
            </a:r>
            <a:r>
              <a:rPr lang="ko-KR" altLang="en-US" sz="900" dirty="0"/>
              <a:t> 불가</a:t>
            </a:r>
            <a:endParaRPr lang="en-US" altLang="ko-KR" sz="900" dirty="0" smtClean="0"/>
          </a:p>
          <a:p>
            <a:r>
              <a:rPr lang="en-US" altLang="ko-KR" sz="900" dirty="0"/>
              <a:t>	</a:t>
            </a:r>
            <a:r>
              <a:rPr lang="en-US" altLang="ko-KR" sz="900" dirty="0" smtClean="0"/>
              <a:t>=&gt; </a:t>
            </a:r>
            <a:r>
              <a:rPr lang="ko-KR" altLang="en-US" sz="900" dirty="0" smtClean="0"/>
              <a:t>해결방법 </a:t>
            </a:r>
            <a:r>
              <a:rPr lang="en-US" altLang="ko-KR" sz="900" dirty="0" smtClean="0"/>
              <a:t>: </a:t>
            </a:r>
            <a:r>
              <a:rPr lang="ko-KR" altLang="en-US" sz="900" dirty="0" err="1" smtClean="0"/>
              <a:t>교부신청</a:t>
            </a:r>
            <a:r>
              <a:rPr lang="ko-KR" altLang="en-US" sz="900" dirty="0" smtClean="0"/>
              <a:t> 또는 결정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화면에서 </a:t>
            </a:r>
            <a:r>
              <a:rPr lang="en-US" altLang="ko-KR" sz="900" dirty="0" smtClean="0"/>
              <a:t>‘</a:t>
            </a:r>
            <a:r>
              <a:rPr lang="ko-KR" altLang="en-US" sz="900" dirty="0" smtClean="0"/>
              <a:t>종료</a:t>
            </a:r>
            <a:r>
              <a:rPr lang="en-US" altLang="ko-KR" sz="900" dirty="0" smtClean="0"/>
              <a:t>‘ </a:t>
            </a:r>
            <a:r>
              <a:rPr lang="ko-KR" altLang="en-US" sz="900" dirty="0" smtClean="0"/>
              <a:t>처리 한 이후에 </a:t>
            </a:r>
            <a:r>
              <a:rPr lang="ko-KR" altLang="en-US" sz="900" dirty="0" err="1" smtClean="0"/>
              <a:t>집행마감</a:t>
            </a:r>
            <a:r>
              <a:rPr lang="ko-KR" altLang="en-US" sz="900" dirty="0" smtClean="0"/>
              <a:t> 가능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4) ① </a:t>
            </a:r>
            <a:r>
              <a:rPr lang="ko-KR" altLang="en-US" sz="900" dirty="0" err="1" smtClean="0"/>
              <a:t>집행마감</a:t>
            </a:r>
            <a:r>
              <a:rPr lang="ko-KR" altLang="en-US" sz="900" dirty="0" smtClean="0"/>
              <a:t> 버튼 클릭 </a:t>
            </a:r>
            <a:r>
              <a:rPr lang="en-US" altLang="ko-KR" sz="900" dirty="0" smtClean="0"/>
              <a:t>:  </a:t>
            </a:r>
            <a:r>
              <a:rPr lang="ko-KR" altLang="en-US" sz="900" dirty="0" smtClean="0"/>
              <a:t>정산진행상태 값이 </a:t>
            </a:r>
            <a:r>
              <a:rPr lang="en-US" altLang="ko-KR" sz="900" dirty="0" smtClean="0"/>
              <a:t>‘</a:t>
            </a:r>
            <a:r>
              <a:rPr lang="ko-KR" altLang="en-US" sz="900" dirty="0" err="1" smtClean="0"/>
              <a:t>사업수행중</a:t>
            </a:r>
            <a:r>
              <a:rPr lang="en-US" altLang="ko-KR" sz="900" dirty="0" smtClean="0"/>
              <a:t>‘ =&gt; 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‘</a:t>
            </a:r>
            <a:r>
              <a:rPr lang="ko-KR" altLang="en-US" sz="900" dirty="0" err="1" smtClean="0"/>
              <a:t>집행마감</a:t>
            </a:r>
            <a:r>
              <a:rPr lang="en-US" altLang="ko-KR" sz="900" dirty="0" smtClean="0"/>
              <a:t>‘ </a:t>
            </a:r>
            <a:r>
              <a:rPr lang="ko-KR" altLang="en-US" sz="900" dirty="0" smtClean="0"/>
              <a:t>으로 변경됨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- </a:t>
            </a:r>
            <a:r>
              <a:rPr lang="ko-KR" altLang="en-US" sz="900" dirty="0" err="1" smtClean="0"/>
              <a:t>집행마감</a:t>
            </a:r>
            <a:r>
              <a:rPr lang="ko-KR" altLang="en-US" sz="900" dirty="0" smtClean="0"/>
              <a:t> 이후에는 더이상 </a:t>
            </a:r>
            <a:r>
              <a:rPr lang="ko-KR" altLang="en-US" sz="900" dirty="0" err="1" smtClean="0"/>
              <a:t>집행자료를</a:t>
            </a:r>
            <a:r>
              <a:rPr lang="ko-KR" altLang="en-US" sz="900" dirty="0" smtClean="0"/>
              <a:t> 추가 하거나 변경이 불가능 하게 됨</a:t>
            </a:r>
            <a:r>
              <a:rPr lang="en-US" altLang="ko-KR" sz="900" dirty="0" smtClean="0"/>
              <a:t>   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0"/>
            <a:ext cx="9144000" cy="4651248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21B44928-4D52-4479-BCF7-2EF945189F83}"/>
              </a:ext>
            </a:extLst>
          </p:cNvPr>
          <p:cNvSpPr/>
          <p:nvPr/>
        </p:nvSpPr>
        <p:spPr>
          <a:xfrm>
            <a:off x="8737353" y="4230620"/>
            <a:ext cx="211385" cy="2113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+mn-ea"/>
              </a:rPr>
              <a:t>1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057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91075"/>
            <a:ext cx="8810625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1-3.  </a:t>
            </a:r>
            <a:r>
              <a:rPr lang="ko-KR" altLang="en-US" sz="1050" dirty="0" err="1"/>
              <a:t>보조사업자</a:t>
            </a:r>
            <a:r>
              <a:rPr lang="ko-KR" altLang="en-US" sz="1050" dirty="0"/>
              <a:t> </a:t>
            </a:r>
            <a:r>
              <a:rPr lang="en-US" altLang="ko-KR" sz="1050" dirty="0"/>
              <a:t>: </a:t>
            </a:r>
            <a:r>
              <a:rPr lang="ko-KR" altLang="en-US" sz="1050" dirty="0" err="1"/>
              <a:t>집행마감</a:t>
            </a:r>
            <a:r>
              <a:rPr lang="en-US" altLang="ko-KR" sz="1050" dirty="0"/>
              <a:t>(94001</a:t>
            </a:r>
            <a:r>
              <a:rPr lang="en-US" altLang="ko-KR" sz="1050" dirty="0" smtClean="0"/>
              <a:t>)</a:t>
            </a:r>
          </a:p>
          <a:p>
            <a:endParaRPr lang="en-US" altLang="ko-KR" sz="900" dirty="0"/>
          </a:p>
          <a:p>
            <a:r>
              <a:rPr lang="en-US" altLang="ko-KR" sz="900" dirty="0"/>
              <a:t>  </a:t>
            </a:r>
            <a:r>
              <a:rPr lang="en-US" altLang="ko-KR" sz="900" dirty="0" smtClean="0"/>
              <a:t>5) </a:t>
            </a:r>
            <a:r>
              <a:rPr lang="ko-KR" altLang="en-US" sz="900" dirty="0" err="1" smtClean="0"/>
              <a:t>집행마감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: </a:t>
            </a:r>
            <a:r>
              <a:rPr lang="ko-KR" altLang="en-US" sz="900" dirty="0"/>
              <a:t>기존에 등록된 </a:t>
            </a:r>
            <a:r>
              <a:rPr lang="ko-KR" altLang="en-US" sz="900" dirty="0" err="1"/>
              <a:t>이자금액이</a:t>
            </a:r>
            <a:r>
              <a:rPr lang="ko-KR" altLang="en-US" sz="900" dirty="0"/>
              <a:t> 있을 경우 다시 등록해야 됨을 알려주는 </a:t>
            </a:r>
            <a:r>
              <a:rPr lang="ko-KR" altLang="en-US" sz="900" dirty="0" err="1"/>
              <a:t>메세지</a:t>
            </a:r>
            <a:endParaRPr lang="en-US" altLang="ko-KR" sz="900" dirty="0"/>
          </a:p>
          <a:p>
            <a:r>
              <a:rPr lang="en-US" altLang="ko-KR" sz="900" dirty="0"/>
              <a:t>     - </a:t>
            </a:r>
            <a:r>
              <a:rPr lang="ko-KR" altLang="en-US" sz="900" dirty="0" err="1" smtClean="0"/>
              <a:t>집행마감시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예치계좌의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이자금액을</a:t>
            </a:r>
            <a:r>
              <a:rPr lang="ko-KR" altLang="en-US" sz="900" dirty="0" smtClean="0"/>
              <a:t> 재계산 하게 되므로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  </a:t>
            </a:r>
            <a:r>
              <a:rPr lang="ko-KR" altLang="en-US" sz="900" dirty="0" smtClean="0"/>
              <a:t>기존의 </a:t>
            </a:r>
            <a:r>
              <a:rPr lang="ko-KR" altLang="en-US" sz="900" dirty="0" err="1" smtClean="0"/>
              <a:t>이자금액이</a:t>
            </a:r>
            <a:r>
              <a:rPr lang="ko-KR" altLang="en-US" sz="900" dirty="0" smtClean="0"/>
              <a:t> 등록되어 있는 경우 해당 금액을 삭제하고 다시 등록 </a:t>
            </a:r>
            <a:r>
              <a:rPr lang="ko-KR" altLang="en-US" sz="900" dirty="0" err="1" smtClean="0"/>
              <a:t>해야됨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 smtClean="0"/>
              <a:t>  6) ① </a:t>
            </a:r>
            <a:r>
              <a:rPr lang="ko-KR" altLang="en-US" sz="900" dirty="0" err="1"/>
              <a:t>집행마감</a:t>
            </a:r>
            <a:r>
              <a:rPr lang="ko-KR" altLang="en-US" sz="900" dirty="0"/>
              <a:t> 취소 버튼 클릭 </a:t>
            </a:r>
            <a:r>
              <a:rPr lang="en-US" altLang="ko-KR" sz="900" dirty="0"/>
              <a:t>: </a:t>
            </a:r>
            <a:r>
              <a:rPr lang="ko-KR" altLang="en-US" sz="900" dirty="0"/>
              <a:t>정산진행상태 값을 </a:t>
            </a:r>
            <a:r>
              <a:rPr lang="en-US" altLang="ko-KR" sz="900" dirty="0"/>
              <a:t>‘</a:t>
            </a:r>
            <a:r>
              <a:rPr lang="ko-KR" altLang="en-US" sz="900" dirty="0" err="1"/>
              <a:t>집행마감</a:t>
            </a:r>
            <a:r>
              <a:rPr lang="en-US" altLang="ko-KR" sz="900" dirty="0"/>
              <a:t>‘  =&gt; ‘</a:t>
            </a:r>
            <a:r>
              <a:rPr lang="ko-KR" altLang="en-US" sz="900" dirty="0" err="1"/>
              <a:t>사업수행중</a:t>
            </a:r>
            <a:r>
              <a:rPr lang="en-US" altLang="ko-KR" sz="900" dirty="0"/>
              <a:t>‘ </a:t>
            </a:r>
            <a:r>
              <a:rPr lang="ko-KR" altLang="en-US" sz="900" dirty="0"/>
              <a:t>으로 </a:t>
            </a:r>
            <a:r>
              <a:rPr lang="ko-KR" altLang="en-US" sz="900" dirty="0" err="1"/>
              <a:t>변경처리</a:t>
            </a:r>
            <a:endParaRPr lang="en-US" altLang="ko-KR" sz="900" dirty="0"/>
          </a:p>
          <a:p>
            <a:r>
              <a:rPr lang="en-US" altLang="ko-KR" sz="900" dirty="0"/>
              <a:t>     - </a:t>
            </a:r>
            <a:r>
              <a:rPr lang="ko-KR" altLang="en-US" sz="900" dirty="0" err="1"/>
              <a:t>집행마감</a:t>
            </a:r>
            <a:r>
              <a:rPr lang="ko-KR" altLang="en-US" sz="900" dirty="0"/>
              <a:t> 하였으나 </a:t>
            </a:r>
            <a:r>
              <a:rPr lang="ko-KR" altLang="en-US" sz="900" dirty="0" err="1"/>
              <a:t>집행정보를</a:t>
            </a:r>
            <a:r>
              <a:rPr lang="ko-KR" altLang="en-US" sz="900" dirty="0"/>
              <a:t> 수정해야 할 경우 </a:t>
            </a:r>
            <a:r>
              <a:rPr lang="ko-KR" altLang="en-US" sz="900" dirty="0" err="1"/>
              <a:t>집행마감</a:t>
            </a:r>
            <a:r>
              <a:rPr lang="ko-KR" altLang="en-US" sz="900" dirty="0"/>
              <a:t> 취소를 통해 </a:t>
            </a:r>
            <a:r>
              <a:rPr lang="ko-KR" altLang="en-US" sz="900" dirty="0" err="1"/>
              <a:t>집행정보</a:t>
            </a:r>
            <a:r>
              <a:rPr lang="ko-KR" altLang="en-US" sz="900" dirty="0"/>
              <a:t> 수정 가능</a:t>
            </a:r>
            <a:endParaRPr lang="en-US" altLang="ko-KR" sz="900" dirty="0"/>
          </a:p>
          <a:p>
            <a:r>
              <a:rPr lang="en-US" altLang="ko-KR" sz="900" dirty="0"/>
              <a:t>     - </a:t>
            </a:r>
            <a:r>
              <a:rPr lang="ko-KR" altLang="en-US" sz="900" dirty="0" err="1"/>
              <a:t>상태값이</a:t>
            </a:r>
            <a:r>
              <a:rPr lang="ko-KR" altLang="en-US" sz="900" dirty="0"/>
              <a:t> </a:t>
            </a:r>
            <a:r>
              <a:rPr lang="en-US" altLang="ko-KR" sz="900" dirty="0"/>
              <a:t>‘</a:t>
            </a:r>
            <a:r>
              <a:rPr lang="ko-KR" altLang="en-US" sz="900" dirty="0" err="1"/>
              <a:t>집행마감</a:t>
            </a:r>
            <a:r>
              <a:rPr lang="en-US" altLang="ko-KR" sz="900" dirty="0"/>
              <a:t>‘ </a:t>
            </a:r>
            <a:r>
              <a:rPr lang="ko-KR" altLang="en-US" sz="900" dirty="0"/>
              <a:t>의 경우에만 </a:t>
            </a:r>
            <a:r>
              <a:rPr lang="ko-KR" altLang="en-US" sz="900" dirty="0" err="1"/>
              <a:t>집행마감</a:t>
            </a:r>
            <a:r>
              <a:rPr lang="ko-KR" altLang="en-US" sz="900" dirty="0"/>
              <a:t> 취소 가능</a:t>
            </a:r>
            <a:endParaRPr lang="en-US" altLang="ko-KR" sz="900" dirty="0"/>
          </a:p>
          <a:p>
            <a:r>
              <a:rPr lang="en-US" altLang="ko-KR" sz="900" dirty="0"/>
              <a:t>  </a:t>
            </a:r>
            <a:r>
              <a:rPr lang="en-US" altLang="ko-KR" sz="900" dirty="0" smtClean="0"/>
              <a:t>7) </a:t>
            </a:r>
            <a:r>
              <a:rPr lang="ko-KR" altLang="en-US" sz="900" dirty="0"/>
              <a:t>이자</a:t>
            </a:r>
            <a:r>
              <a:rPr lang="en-US" altLang="ko-KR" sz="900" dirty="0"/>
              <a:t>, </a:t>
            </a:r>
            <a:r>
              <a:rPr lang="ko-KR" altLang="en-US" sz="900" dirty="0"/>
              <a:t>수익금 등록 </a:t>
            </a:r>
            <a:r>
              <a:rPr lang="en-US" altLang="ko-KR" sz="900" dirty="0"/>
              <a:t>: </a:t>
            </a:r>
            <a:r>
              <a:rPr lang="en-US" altLang="ko-KR" sz="900" dirty="0" smtClean="0"/>
              <a:t>② </a:t>
            </a:r>
            <a:r>
              <a:rPr lang="ko-KR" altLang="en-US" sz="900" dirty="0"/>
              <a:t>이자 및 수익금 등록 화면 </a:t>
            </a:r>
            <a:r>
              <a:rPr lang="ko-KR" altLang="en-US" sz="900" dirty="0" smtClean="0"/>
              <a:t>호출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</a:t>
            </a:r>
            <a:r>
              <a:rPr lang="ko-KR" altLang="en-US" sz="900" dirty="0" err="1" smtClean="0"/>
              <a:t>이자금액</a:t>
            </a:r>
            <a:r>
              <a:rPr lang="ko-KR" altLang="en-US" sz="900" dirty="0" smtClean="0"/>
              <a:t> 등록은 </a:t>
            </a:r>
            <a:r>
              <a:rPr lang="ko-KR" altLang="en-US" sz="900" dirty="0" err="1" smtClean="0"/>
              <a:t>예치형의</a:t>
            </a:r>
            <a:r>
              <a:rPr lang="ko-KR" altLang="en-US" sz="900" dirty="0" smtClean="0"/>
              <a:t> 경우 </a:t>
            </a:r>
            <a:r>
              <a:rPr lang="ko-KR" altLang="en-US" sz="900" dirty="0" err="1" smtClean="0"/>
              <a:t>집행마감</a:t>
            </a:r>
            <a:r>
              <a:rPr lang="ko-KR" altLang="en-US" sz="900" dirty="0" smtClean="0"/>
              <a:t> 이후에만 등록이 가능</a:t>
            </a:r>
            <a:r>
              <a:rPr lang="en-US" altLang="ko-KR" sz="900" dirty="0" smtClean="0"/>
              <a:t>.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 </a:t>
            </a:r>
            <a:r>
              <a:rPr lang="ko-KR" altLang="en-US" sz="900" dirty="0" err="1" smtClean="0"/>
              <a:t>비예치형은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집행마감</a:t>
            </a:r>
            <a:r>
              <a:rPr lang="ko-KR" altLang="en-US" sz="900" dirty="0" smtClean="0"/>
              <a:t> 이전에도 </a:t>
            </a:r>
            <a:r>
              <a:rPr lang="ko-KR" altLang="en-US" sz="900" dirty="0" err="1" smtClean="0"/>
              <a:t>이자등록</a:t>
            </a:r>
            <a:r>
              <a:rPr lang="ko-KR" altLang="en-US" sz="900" dirty="0" smtClean="0"/>
              <a:t> 가능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</a:t>
            </a:r>
            <a:r>
              <a:rPr lang="ko-KR" altLang="en-US" sz="900" dirty="0" smtClean="0"/>
              <a:t>수익금 등록은 </a:t>
            </a:r>
            <a:r>
              <a:rPr lang="ko-KR" altLang="en-US" sz="900" dirty="0" err="1" smtClean="0"/>
              <a:t>예치형</a:t>
            </a:r>
            <a:r>
              <a:rPr lang="en-US" altLang="ko-KR" sz="900" dirty="0" smtClean="0"/>
              <a:t>, </a:t>
            </a:r>
            <a:r>
              <a:rPr lang="ko-KR" altLang="en-US" sz="900" dirty="0" err="1" smtClean="0"/>
              <a:t>비예치형</a:t>
            </a:r>
            <a:r>
              <a:rPr lang="ko-KR" altLang="en-US" sz="900" dirty="0" smtClean="0"/>
              <a:t> 모두 </a:t>
            </a:r>
            <a:r>
              <a:rPr lang="ko-KR" altLang="en-US" sz="900" dirty="0" err="1" smtClean="0"/>
              <a:t>집행마감</a:t>
            </a:r>
            <a:r>
              <a:rPr lang="ko-KR" altLang="en-US" sz="900" dirty="0" smtClean="0"/>
              <a:t> 이전에도 등록 가능</a:t>
            </a:r>
            <a:r>
              <a:rPr lang="en-US" altLang="ko-KR" sz="900" dirty="0" smtClean="0"/>
              <a:t>.</a:t>
            </a:r>
            <a:endParaRPr lang="en-US" altLang="ko-KR" sz="9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5"/>
            <a:ext cx="9144000" cy="4651248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21B44928-4D52-4479-BCF7-2EF945189F83}"/>
              </a:ext>
            </a:extLst>
          </p:cNvPr>
          <p:cNvSpPr/>
          <p:nvPr/>
        </p:nvSpPr>
        <p:spPr>
          <a:xfrm>
            <a:off x="7624553" y="4230620"/>
            <a:ext cx="211385" cy="2113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+mn-ea"/>
              </a:rPr>
              <a:t>1</a:t>
            </a:r>
            <a:endParaRPr lang="ko-KR" altLang="en-US" sz="1200" dirty="0">
              <a:latin typeface="+mn-ea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52BC9EB-A90C-4D9A-98CA-7429977DF2D4}"/>
              </a:ext>
            </a:extLst>
          </p:cNvPr>
          <p:cNvSpPr/>
          <p:nvPr/>
        </p:nvSpPr>
        <p:spPr>
          <a:xfrm>
            <a:off x="700041" y="4230620"/>
            <a:ext cx="211385" cy="2113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latin typeface="+mn-ea"/>
              </a:rPr>
              <a:t>2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33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1-4.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err="1"/>
              <a:t>집행마감</a:t>
            </a:r>
            <a:r>
              <a:rPr lang="en-US" altLang="ko-KR" sz="1050" dirty="0"/>
              <a:t>(94001</a:t>
            </a:r>
            <a:r>
              <a:rPr lang="en-US" altLang="ko-KR" sz="1050" dirty="0" smtClean="0"/>
              <a:t>) =&gt; </a:t>
            </a:r>
            <a:r>
              <a:rPr lang="ko-KR" altLang="en-US" sz="1050" dirty="0" err="1" smtClean="0"/>
              <a:t>이자등록</a:t>
            </a:r>
            <a:endParaRPr lang="en-US" altLang="ko-KR" sz="1050" dirty="0" smtClean="0"/>
          </a:p>
          <a:p>
            <a:endParaRPr lang="en-US" altLang="ko-KR" sz="900" dirty="0"/>
          </a:p>
          <a:p>
            <a:r>
              <a:rPr lang="en-US" altLang="ko-KR" sz="900" dirty="0" smtClean="0"/>
              <a:t>&lt;</a:t>
            </a:r>
            <a:r>
              <a:rPr lang="ko-KR" altLang="en-US" sz="900" dirty="0" err="1" smtClean="0"/>
              <a:t>예치형</a:t>
            </a:r>
            <a:r>
              <a:rPr lang="ko-KR" altLang="en-US" sz="900" dirty="0" smtClean="0"/>
              <a:t> 사업</a:t>
            </a:r>
            <a:r>
              <a:rPr lang="en-US" altLang="ko-KR" sz="900" dirty="0" smtClean="0"/>
              <a:t>&gt;</a:t>
            </a:r>
          </a:p>
          <a:p>
            <a:r>
              <a:rPr lang="en-US" altLang="ko-KR" sz="900" dirty="0" smtClean="0"/>
              <a:t>  1) </a:t>
            </a:r>
            <a:r>
              <a:rPr lang="ko-KR" altLang="en-US" sz="900" dirty="0" err="1" smtClean="0"/>
              <a:t>예치계좌</a:t>
            </a:r>
            <a:r>
              <a:rPr lang="ko-KR" altLang="en-US" sz="900" dirty="0" smtClean="0"/>
              <a:t> 이자</a:t>
            </a:r>
            <a:r>
              <a:rPr lang="en-US" altLang="ko-KR" sz="900" dirty="0" smtClean="0"/>
              <a:t>	   </a:t>
            </a:r>
          </a:p>
          <a:p>
            <a:r>
              <a:rPr lang="en-US" altLang="ko-KR" sz="900" dirty="0" smtClean="0"/>
              <a:t>    -  </a:t>
            </a:r>
            <a:r>
              <a:rPr lang="ko-KR" altLang="en-US" sz="900" dirty="0" err="1" smtClean="0"/>
              <a:t>예치형</a:t>
            </a:r>
            <a:r>
              <a:rPr lang="ko-KR" altLang="en-US" sz="900" dirty="0" smtClean="0"/>
              <a:t> 사업의 </a:t>
            </a:r>
            <a:r>
              <a:rPr lang="ko-KR" altLang="en-US" sz="900" dirty="0" err="1" smtClean="0"/>
              <a:t>예치계좌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이자금액은</a:t>
            </a:r>
            <a:r>
              <a:rPr lang="ko-KR" altLang="en-US" sz="900" dirty="0" smtClean="0"/>
              <a:t> 시스템에서 자동 </a:t>
            </a:r>
            <a:r>
              <a:rPr lang="ko-KR" altLang="en-US" sz="900" dirty="0" err="1" smtClean="0"/>
              <a:t>계산되서</a:t>
            </a:r>
            <a:r>
              <a:rPr lang="ko-KR" altLang="en-US" sz="900" dirty="0" smtClean="0"/>
              <a:t> 조회됨 ①</a:t>
            </a:r>
            <a:endParaRPr lang="en-US" altLang="ko-KR" sz="900" dirty="0" smtClean="0"/>
          </a:p>
          <a:p>
            <a:r>
              <a:rPr lang="en-US" altLang="ko-KR" sz="900" dirty="0" smtClean="0"/>
              <a:t>    - </a:t>
            </a:r>
            <a:r>
              <a:rPr lang="ko-KR" altLang="en-US" sz="900" dirty="0" smtClean="0"/>
              <a:t>조회된 </a:t>
            </a:r>
            <a:r>
              <a:rPr lang="ko-KR" altLang="en-US" sz="900" dirty="0" err="1" smtClean="0"/>
              <a:t>이자금액을</a:t>
            </a:r>
            <a:r>
              <a:rPr lang="ko-KR" altLang="en-US" sz="900" dirty="0" smtClean="0"/>
              <a:t> 재원이자금액으로 입력 ②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</a:t>
            </a:r>
            <a:r>
              <a:rPr lang="ko-KR" altLang="en-US" sz="900" dirty="0" err="1" smtClean="0"/>
              <a:t>재원별</a:t>
            </a:r>
            <a:r>
              <a:rPr lang="ko-KR" altLang="en-US" sz="900" dirty="0" smtClean="0"/>
              <a:t> 금액을 어떻게 입력해야 할지 모를 경우 </a:t>
            </a:r>
            <a:r>
              <a:rPr lang="en-US" altLang="ko-KR" sz="900" dirty="0" smtClean="0"/>
              <a:t>[</a:t>
            </a:r>
            <a:r>
              <a:rPr lang="ko-KR" altLang="en-US" sz="900" dirty="0" err="1" smtClean="0"/>
              <a:t>순사업비비율로배분</a:t>
            </a:r>
            <a:r>
              <a:rPr lang="en-US" altLang="ko-KR" sz="900" dirty="0" smtClean="0"/>
              <a:t>] ⑤  </a:t>
            </a:r>
            <a:r>
              <a:rPr lang="ko-KR" altLang="en-US" sz="900" dirty="0" smtClean="0"/>
              <a:t>버튼 </a:t>
            </a:r>
            <a:r>
              <a:rPr lang="ko-KR" altLang="en-US" sz="900" dirty="0" err="1" smtClean="0"/>
              <a:t>클릭시</a:t>
            </a:r>
            <a:r>
              <a:rPr lang="ko-KR" altLang="en-US" sz="900" dirty="0" smtClean="0"/>
              <a:t> 자동 배분 처리됨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[</a:t>
            </a:r>
            <a:r>
              <a:rPr lang="ko-KR" altLang="en-US" sz="900" dirty="0" smtClean="0"/>
              <a:t>저장</a:t>
            </a:r>
            <a:r>
              <a:rPr lang="en-US" altLang="ko-KR" sz="900" dirty="0" smtClean="0"/>
              <a:t>] ⑥ </a:t>
            </a:r>
            <a:r>
              <a:rPr lang="ko-KR" altLang="en-US" sz="900" dirty="0" smtClean="0"/>
              <a:t>버튼 클릭</a:t>
            </a:r>
            <a:endParaRPr lang="en-US" altLang="ko-KR" sz="900" dirty="0"/>
          </a:p>
          <a:p>
            <a:r>
              <a:rPr lang="en-US" altLang="ko-KR" sz="900" dirty="0" smtClean="0"/>
              <a:t>  2) 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계좌이자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</a:t>
            </a:r>
            <a:r>
              <a:rPr lang="ko-KR" altLang="en-US" sz="900" dirty="0" err="1" smtClean="0"/>
              <a:t>예치형</a:t>
            </a:r>
            <a:r>
              <a:rPr lang="ko-KR" altLang="en-US" sz="900" dirty="0" smtClean="0"/>
              <a:t> 사업의 경우 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계좌에 지방비의 </a:t>
            </a:r>
            <a:r>
              <a:rPr lang="ko-KR" altLang="en-US" sz="900" dirty="0" err="1" smtClean="0"/>
              <a:t>이자금액이</a:t>
            </a:r>
            <a:r>
              <a:rPr lang="ko-KR" altLang="en-US" sz="900" dirty="0" smtClean="0"/>
              <a:t> 발생하지 않는 것이 일반적임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</a:t>
            </a:r>
            <a:r>
              <a:rPr lang="ko-KR" altLang="en-US" sz="900" dirty="0" smtClean="0"/>
              <a:t>다만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신용카드 사용시 지방비로 카드대금이 </a:t>
            </a:r>
            <a:r>
              <a:rPr lang="ko-KR" altLang="en-US" sz="900" dirty="0" err="1" smtClean="0"/>
              <a:t>집행될때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계좌에 머물렀다가 </a:t>
            </a:r>
            <a:r>
              <a:rPr lang="ko-KR" altLang="en-US" sz="900" dirty="0" err="1" smtClean="0"/>
              <a:t>결재일에</a:t>
            </a:r>
            <a:r>
              <a:rPr lang="ko-KR" altLang="en-US" sz="900" dirty="0" smtClean="0"/>
              <a:t> 빠져나가는 경우</a:t>
            </a:r>
            <a:r>
              <a:rPr lang="en-US" altLang="ko-KR" sz="900" dirty="0" smtClean="0"/>
              <a:t>                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            </a:t>
            </a:r>
            <a:r>
              <a:rPr lang="ko-KR" altLang="en-US" sz="900" dirty="0" smtClean="0"/>
              <a:t>인건비를 지방비로 </a:t>
            </a:r>
            <a:r>
              <a:rPr lang="ko-KR" altLang="en-US" sz="900" dirty="0" err="1" smtClean="0"/>
              <a:t>지급시</a:t>
            </a:r>
            <a:r>
              <a:rPr lang="ko-KR" altLang="en-US" sz="900" dirty="0" smtClean="0"/>
              <a:t> 원천징수 금액을 자부담계좌로 이체 후 원천징수 금액을 납부하게 되는 경우 등 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            </a:t>
            </a:r>
            <a:r>
              <a:rPr lang="ko-KR" altLang="en-US" sz="900" dirty="0" smtClean="0"/>
              <a:t> 지방비가 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계좌에 일정기간 머물렀다가 나가는 경우가 있기 때문에 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계좌에 발생한 </a:t>
            </a:r>
            <a:r>
              <a:rPr lang="ko-KR" altLang="en-US" sz="900" dirty="0" err="1" smtClean="0"/>
              <a:t>이자금액이</a:t>
            </a:r>
            <a:r>
              <a:rPr lang="ko-KR" altLang="en-US" sz="900" dirty="0" smtClean="0"/>
              <a:t> 지방비에 해당하는 금액일 수 있으므로 해당 금액을 입력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</a:t>
            </a:r>
            <a:r>
              <a:rPr lang="en-US" altLang="ko-KR" sz="900" dirty="0"/>
              <a:t>[</a:t>
            </a:r>
            <a:r>
              <a:rPr lang="ko-KR" altLang="en-US" sz="900" dirty="0"/>
              <a:t>자부담계좌에서 발생한 </a:t>
            </a:r>
            <a:r>
              <a:rPr lang="ko-KR" altLang="en-US" sz="900" dirty="0" err="1"/>
              <a:t>이자입력</a:t>
            </a:r>
            <a:r>
              <a:rPr lang="en-US" altLang="ko-KR" sz="900" dirty="0"/>
              <a:t>] </a:t>
            </a:r>
            <a:r>
              <a:rPr lang="ko-KR" altLang="en-US" sz="900" dirty="0"/>
              <a:t>버튼 ③ 을 클릭 하여 </a:t>
            </a:r>
            <a:r>
              <a:rPr lang="ko-KR" altLang="en-US" sz="900" dirty="0" err="1"/>
              <a:t>자부담</a:t>
            </a:r>
            <a:r>
              <a:rPr lang="ko-KR" altLang="en-US" sz="900" dirty="0"/>
              <a:t> </a:t>
            </a:r>
            <a:r>
              <a:rPr lang="ko-KR" altLang="en-US" sz="900" dirty="0" err="1"/>
              <a:t>계좌금액</a:t>
            </a:r>
            <a:r>
              <a:rPr lang="ko-KR" altLang="en-US" sz="900" dirty="0"/>
              <a:t> </a:t>
            </a:r>
            <a:r>
              <a:rPr lang="ko-KR" altLang="en-US" sz="900" dirty="0" err="1"/>
              <a:t>입력칸</a:t>
            </a:r>
            <a:r>
              <a:rPr lang="ko-KR" altLang="en-US" sz="900" dirty="0"/>
              <a:t> ④ 을 활성화 처리</a:t>
            </a:r>
            <a:endParaRPr lang="en-US" altLang="ko-KR" sz="9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0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1-5.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err="1"/>
              <a:t>집행마감</a:t>
            </a:r>
            <a:r>
              <a:rPr lang="en-US" altLang="ko-KR" sz="1050" dirty="0"/>
              <a:t>(94001</a:t>
            </a:r>
            <a:r>
              <a:rPr lang="en-US" altLang="ko-KR" sz="1050" dirty="0" smtClean="0"/>
              <a:t>) =&gt; </a:t>
            </a:r>
            <a:r>
              <a:rPr lang="ko-KR" altLang="en-US" sz="1050" dirty="0" err="1" smtClean="0"/>
              <a:t>이자등록</a:t>
            </a:r>
            <a:endParaRPr lang="en-US" altLang="ko-KR" sz="1050" dirty="0" smtClean="0"/>
          </a:p>
          <a:p>
            <a:endParaRPr lang="en-US" altLang="ko-KR" sz="900" dirty="0"/>
          </a:p>
          <a:p>
            <a:r>
              <a:rPr lang="en-US" altLang="ko-KR" sz="900" dirty="0" smtClean="0"/>
              <a:t>&lt;</a:t>
            </a:r>
            <a:r>
              <a:rPr lang="ko-KR" altLang="en-US" sz="900" dirty="0" err="1" smtClean="0"/>
              <a:t>예치형</a:t>
            </a:r>
            <a:r>
              <a:rPr lang="ko-KR" altLang="en-US" sz="900" dirty="0" smtClean="0"/>
              <a:t> 사업</a:t>
            </a:r>
            <a:r>
              <a:rPr lang="en-US" altLang="ko-KR" sz="900" dirty="0" smtClean="0"/>
              <a:t>&gt;</a:t>
            </a:r>
          </a:p>
          <a:p>
            <a:r>
              <a:rPr lang="en-US" altLang="ko-KR" sz="900" dirty="0" smtClean="0"/>
              <a:t>2) 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계좌이자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</a:t>
            </a:r>
            <a:r>
              <a:rPr lang="en-US" altLang="ko-KR" sz="900" dirty="0"/>
              <a:t>- </a:t>
            </a:r>
            <a:r>
              <a:rPr lang="ko-KR" altLang="en-US" sz="900" dirty="0" smtClean="0"/>
              <a:t>입력한 </a:t>
            </a:r>
            <a:r>
              <a:rPr lang="ko-KR" altLang="en-US" sz="900" dirty="0" err="1"/>
              <a:t>이자금액을</a:t>
            </a:r>
            <a:r>
              <a:rPr lang="ko-KR" altLang="en-US" sz="900" dirty="0"/>
              <a:t> </a:t>
            </a:r>
            <a:r>
              <a:rPr lang="ko-KR" altLang="en-US" sz="900" dirty="0" err="1" smtClean="0"/>
              <a:t>재원이자</a:t>
            </a:r>
            <a:r>
              <a:rPr lang="ko-KR" altLang="en-US" sz="900" dirty="0" smtClean="0"/>
              <a:t> </a:t>
            </a:r>
            <a:r>
              <a:rPr lang="ko-KR" altLang="en-US" sz="900" dirty="0"/>
              <a:t>금액으로 </a:t>
            </a:r>
            <a:r>
              <a:rPr lang="ko-KR" altLang="en-US" sz="900" dirty="0" smtClean="0"/>
              <a:t>입력</a:t>
            </a:r>
            <a:endParaRPr lang="en-US" altLang="ko-KR" sz="900" dirty="0" smtClean="0"/>
          </a:p>
          <a:p>
            <a:r>
              <a:rPr lang="en-US" altLang="ko-KR" sz="900" dirty="0" smtClean="0"/>
              <a:t>    </a:t>
            </a:r>
            <a:r>
              <a:rPr lang="en-US" altLang="ko-KR" sz="900" dirty="0"/>
              <a:t>- </a:t>
            </a:r>
            <a:r>
              <a:rPr lang="ko-KR" altLang="en-US" sz="900" dirty="0" err="1"/>
              <a:t>재원별</a:t>
            </a:r>
            <a:r>
              <a:rPr lang="ko-KR" altLang="en-US" sz="900" dirty="0"/>
              <a:t> 금액을 어떻게 입력해야 할지 모를 경우 </a:t>
            </a:r>
            <a:r>
              <a:rPr lang="en-US" altLang="ko-KR" sz="900" dirty="0"/>
              <a:t>[</a:t>
            </a:r>
            <a:r>
              <a:rPr lang="ko-KR" altLang="en-US" sz="900" dirty="0" err="1"/>
              <a:t>순사업비비율로배분</a:t>
            </a:r>
            <a:r>
              <a:rPr lang="en-US" altLang="ko-KR" sz="900" dirty="0"/>
              <a:t>] ⑤  </a:t>
            </a:r>
            <a:r>
              <a:rPr lang="ko-KR" altLang="en-US" sz="900" dirty="0"/>
              <a:t>버튼 </a:t>
            </a:r>
            <a:r>
              <a:rPr lang="ko-KR" altLang="en-US" sz="900" dirty="0" err="1"/>
              <a:t>클릭시</a:t>
            </a:r>
            <a:r>
              <a:rPr lang="ko-KR" altLang="en-US" sz="900" dirty="0"/>
              <a:t> 자동 배분 처리됨</a:t>
            </a:r>
            <a:endParaRPr lang="en-US" altLang="ko-KR" sz="900" dirty="0"/>
          </a:p>
          <a:p>
            <a:r>
              <a:rPr lang="en-US" altLang="ko-KR" sz="900" dirty="0"/>
              <a:t>    - [</a:t>
            </a:r>
            <a:r>
              <a:rPr lang="ko-KR" altLang="en-US" sz="900" dirty="0"/>
              <a:t>저장</a:t>
            </a:r>
            <a:r>
              <a:rPr lang="en-US" altLang="ko-KR" sz="900" dirty="0"/>
              <a:t>] ⑥ </a:t>
            </a:r>
            <a:r>
              <a:rPr lang="ko-KR" altLang="en-US" sz="900" dirty="0"/>
              <a:t>버튼 </a:t>
            </a:r>
            <a:r>
              <a:rPr lang="ko-KR" altLang="en-US" sz="900" dirty="0" smtClean="0"/>
              <a:t>클릭</a:t>
            </a:r>
            <a:endParaRPr lang="en-US" altLang="ko-KR" sz="900" dirty="0" smtClean="0"/>
          </a:p>
          <a:p>
            <a:endParaRPr lang="en-US" altLang="ko-KR" sz="900" dirty="0"/>
          </a:p>
          <a:p>
            <a:r>
              <a:rPr lang="en-US" altLang="ko-KR" sz="900" dirty="0" smtClean="0"/>
              <a:t>&lt;</a:t>
            </a:r>
            <a:r>
              <a:rPr lang="ko-KR" altLang="en-US" sz="900" dirty="0" err="1" smtClean="0"/>
              <a:t>비예치형</a:t>
            </a:r>
            <a:r>
              <a:rPr lang="ko-KR" altLang="en-US" sz="900" dirty="0" smtClean="0"/>
              <a:t> 사업</a:t>
            </a:r>
            <a:r>
              <a:rPr lang="en-US" altLang="ko-KR" sz="900" dirty="0" smtClean="0"/>
              <a:t>&gt;</a:t>
            </a:r>
          </a:p>
          <a:p>
            <a:r>
              <a:rPr lang="en-US" altLang="ko-KR" sz="900" dirty="0" smtClean="0"/>
              <a:t>1) 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계좌이자</a:t>
            </a:r>
            <a:r>
              <a:rPr lang="ko-KR" altLang="en-US" sz="900" dirty="0" smtClean="0"/>
              <a:t> 입력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- </a:t>
            </a:r>
            <a:r>
              <a:rPr lang="ko-KR" altLang="en-US" sz="900" dirty="0" smtClean="0"/>
              <a:t>보조금 </a:t>
            </a:r>
            <a:r>
              <a:rPr lang="ko-KR" altLang="en-US" sz="900" dirty="0" err="1" smtClean="0"/>
              <a:t>자부담</a:t>
            </a:r>
            <a:r>
              <a:rPr lang="ko-KR" altLang="en-US" sz="900" dirty="0" smtClean="0"/>
              <a:t> 계좌</a:t>
            </a:r>
            <a:r>
              <a:rPr lang="en-US" altLang="ko-KR" sz="900" dirty="0" smtClean="0"/>
              <a:t>(</a:t>
            </a:r>
            <a:r>
              <a:rPr lang="ko-KR" altLang="en-US" sz="900" dirty="0" smtClean="0"/>
              <a:t>통장</a:t>
            </a:r>
            <a:r>
              <a:rPr lang="en-US" altLang="ko-KR" sz="900" dirty="0" smtClean="0"/>
              <a:t>)</a:t>
            </a:r>
            <a:r>
              <a:rPr lang="ko-KR" altLang="en-US" sz="900" dirty="0" smtClean="0"/>
              <a:t>에 찍힌 이자</a:t>
            </a:r>
            <a:r>
              <a:rPr lang="en-US" altLang="ko-KR" sz="900" dirty="0" smtClean="0"/>
              <a:t>(</a:t>
            </a:r>
            <a:r>
              <a:rPr lang="ko-KR" altLang="en-US" sz="900" dirty="0" err="1" smtClean="0"/>
              <a:t>결산이자</a:t>
            </a:r>
            <a:r>
              <a:rPr lang="en-US" altLang="ko-KR" sz="900" dirty="0" smtClean="0"/>
              <a:t>)</a:t>
            </a:r>
            <a:r>
              <a:rPr lang="ko-KR" altLang="en-US" sz="900" dirty="0" smtClean="0"/>
              <a:t>금액의 합계금액을 입력 ④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- </a:t>
            </a:r>
            <a:r>
              <a:rPr lang="ko-KR" altLang="en-US" sz="900" dirty="0"/>
              <a:t>입력한 </a:t>
            </a:r>
            <a:r>
              <a:rPr lang="ko-KR" altLang="en-US" sz="900" dirty="0" err="1"/>
              <a:t>이자금액을</a:t>
            </a:r>
            <a:r>
              <a:rPr lang="ko-KR" altLang="en-US" sz="900" dirty="0"/>
              <a:t> </a:t>
            </a:r>
            <a:r>
              <a:rPr lang="ko-KR" altLang="en-US" sz="900" dirty="0" err="1"/>
              <a:t>재원이자</a:t>
            </a:r>
            <a:r>
              <a:rPr lang="ko-KR" altLang="en-US" sz="900" dirty="0"/>
              <a:t> 금액으로 입력</a:t>
            </a:r>
            <a:endParaRPr lang="en-US" altLang="ko-KR" sz="900" dirty="0"/>
          </a:p>
          <a:p>
            <a:r>
              <a:rPr lang="en-US" altLang="ko-KR" sz="900" dirty="0"/>
              <a:t>    - </a:t>
            </a:r>
            <a:r>
              <a:rPr lang="ko-KR" altLang="en-US" sz="900" dirty="0" err="1"/>
              <a:t>재원별</a:t>
            </a:r>
            <a:r>
              <a:rPr lang="ko-KR" altLang="en-US" sz="900" dirty="0"/>
              <a:t> 금액을 어떻게 입력해야 할지 모를 경우 </a:t>
            </a:r>
            <a:r>
              <a:rPr lang="en-US" altLang="ko-KR" sz="900" dirty="0"/>
              <a:t>[</a:t>
            </a:r>
            <a:r>
              <a:rPr lang="ko-KR" altLang="en-US" sz="900" dirty="0" err="1"/>
              <a:t>순사업비비율로배분</a:t>
            </a:r>
            <a:r>
              <a:rPr lang="en-US" altLang="ko-KR" sz="900" dirty="0"/>
              <a:t>] ⑤  </a:t>
            </a:r>
            <a:r>
              <a:rPr lang="ko-KR" altLang="en-US" sz="900" dirty="0"/>
              <a:t>버튼 </a:t>
            </a:r>
            <a:r>
              <a:rPr lang="ko-KR" altLang="en-US" sz="900" dirty="0" err="1"/>
              <a:t>클릭시</a:t>
            </a:r>
            <a:r>
              <a:rPr lang="ko-KR" altLang="en-US" sz="900" dirty="0"/>
              <a:t> 자동 배분 처리됨</a:t>
            </a:r>
            <a:endParaRPr lang="en-US" altLang="ko-KR" sz="900" dirty="0"/>
          </a:p>
          <a:p>
            <a:r>
              <a:rPr lang="en-US" altLang="ko-KR" sz="900" dirty="0"/>
              <a:t>    - [</a:t>
            </a:r>
            <a:r>
              <a:rPr lang="ko-KR" altLang="en-US" sz="900" dirty="0"/>
              <a:t>저장</a:t>
            </a:r>
            <a:r>
              <a:rPr lang="en-US" altLang="ko-KR" sz="900" dirty="0"/>
              <a:t>] ⑥ </a:t>
            </a:r>
            <a:r>
              <a:rPr lang="ko-KR" altLang="en-US" sz="900" dirty="0"/>
              <a:t>버튼 </a:t>
            </a:r>
            <a:r>
              <a:rPr lang="ko-KR" altLang="en-US" sz="900" dirty="0" smtClean="0"/>
              <a:t>클릭</a:t>
            </a:r>
            <a:r>
              <a:rPr lang="en-US" altLang="ko-KR" sz="900" dirty="0" smtClean="0"/>
              <a:t>  </a:t>
            </a:r>
            <a:endParaRPr lang="en-US" altLang="ko-KR" sz="9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0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47945"/>
            <a:ext cx="8810625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1-6.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err="1"/>
              <a:t>집행마감</a:t>
            </a:r>
            <a:r>
              <a:rPr lang="en-US" altLang="ko-KR" sz="1050" dirty="0"/>
              <a:t>(94001</a:t>
            </a:r>
            <a:r>
              <a:rPr lang="en-US" altLang="ko-KR" sz="1050" dirty="0" smtClean="0"/>
              <a:t>) =&gt; </a:t>
            </a:r>
            <a:r>
              <a:rPr lang="ko-KR" altLang="en-US" sz="1050" dirty="0" err="1" smtClean="0"/>
              <a:t>수익금등록</a:t>
            </a:r>
            <a:endParaRPr lang="en-US" altLang="ko-KR" sz="1050" dirty="0" smtClean="0"/>
          </a:p>
          <a:p>
            <a:endParaRPr lang="en-US" altLang="ko-KR" sz="900" dirty="0"/>
          </a:p>
          <a:p>
            <a:r>
              <a:rPr lang="en-US" altLang="ko-KR" sz="900" dirty="0" smtClean="0"/>
              <a:t>1) </a:t>
            </a:r>
            <a:r>
              <a:rPr lang="ko-KR" altLang="en-US" sz="900" dirty="0" err="1" smtClean="0"/>
              <a:t>수익금등록</a:t>
            </a:r>
            <a:endParaRPr lang="en-US" altLang="ko-KR" sz="900" dirty="0" smtClean="0"/>
          </a:p>
          <a:p>
            <a:r>
              <a:rPr lang="en-US" altLang="ko-KR" sz="900" dirty="0" smtClean="0"/>
              <a:t>    </a:t>
            </a:r>
            <a:r>
              <a:rPr lang="en-US" altLang="ko-KR" sz="900" dirty="0"/>
              <a:t>- </a:t>
            </a:r>
            <a:r>
              <a:rPr lang="ko-KR" altLang="en-US" sz="900" dirty="0" smtClean="0"/>
              <a:t>수익금 등록은 보조사업 </a:t>
            </a:r>
            <a:r>
              <a:rPr lang="ko-KR" altLang="en-US" sz="900" dirty="0" err="1" smtClean="0"/>
              <a:t>수행중</a:t>
            </a:r>
            <a:r>
              <a:rPr lang="ko-KR" altLang="en-US" sz="900" dirty="0" smtClean="0"/>
              <a:t> 발생한 수익이 있는 경우에만 등록합니다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 smtClean="0"/>
              <a:t>    </a:t>
            </a:r>
            <a:r>
              <a:rPr lang="en-US" altLang="ko-KR" sz="900" dirty="0"/>
              <a:t>- </a:t>
            </a:r>
            <a:r>
              <a:rPr lang="ko-KR" altLang="en-US" sz="900" dirty="0" smtClean="0"/>
              <a:t>수익금이 발생하여도 해당 수익금을 </a:t>
            </a:r>
            <a:r>
              <a:rPr lang="ko-KR" altLang="en-US" sz="900" dirty="0" err="1" smtClean="0"/>
              <a:t>보조사업에</a:t>
            </a:r>
            <a:r>
              <a:rPr lang="ko-KR" altLang="en-US" sz="900" dirty="0" smtClean="0"/>
              <a:t> 재사용 하여 남은 금액이 없는 경우에는 등록하지 않습니다</a:t>
            </a:r>
            <a:r>
              <a:rPr lang="en-US" altLang="ko-KR" sz="900" dirty="0" smtClean="0"/>
              <a:t>.</a:t>
            </a:r>
          </a:p>
          <a:p>
            <a:r>
              <a:rPr lang="en-US" altLang="ko-KR" sz="900" dirty="0" smtClean="0"/>
              <a:t>      </a:t>
            </a:r>
            <a:r>
              <a:rPr lang="ko-KR" altLang="en-US" sz="900" dirty="0" smtClean="0"/>
              <a:t>즉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수익금이 발생하였고 해당 </a:t>
            </a:r>
            <a:r>
              <a:rPr lang="ko-KR" altLang="en-US" sz="900" dirty="0" err="1" smtClean="0"/>
              <a:t>수익금중</a:t>
            </a:r>
            <a:r>
              <a:rPr lang="ko-KR" altLang="en-US" sz="900" dirty="0" smtClean="0"/>
              <a:t> 남은 금액을 반환하려 </a:t>
            </a:r>
            <a:r>
              <a:rPr lang="ko-KR" altLang="en-US" sz="900" dirty="0" err="1" smtClean="0"/>
              <a:t>할때</a:t>
            </a:r>
            <a:r>
              <a:rPr lang="ko-KR" altLang="en-US" sz="900" dirty="0" smtClean="0"/>
              <a:t> 반환해야 할 금액을 등록하는 화면입니다</a:t>
            </a:r>
            <a:r>
              <a:rPr lang="en-US" altLang="ko-KR" sz="900" dirty="0" smtClean="0"/>
              <a:t>.</a:t>
            </a:r>
          </a:p>
          <a:p>
            <a:endParaRPr lang="en-US" altLang="ko-KR" sz="900" dirty="0"/>
          </a:p>
          <a:p>
            <a:r>
              <a:rPr lang="en-US" altLang="ko-KR" sz="900" dirty="0" smtClean="0"/>
              <a:t>2) [</a:t>
            </a:r>
            <a:r>
              <a:rPr lang="ko-KR" altLang="en-US" sz="900" dirty="0" smtClean="0"/>
              <a:t>수익금 등록</a:t>
            </a:r>
            <a:r>
              <a:rPr lang="en-US" altLang="ko-KR" sz="900" dirty="0" smtClean="0"/>
              <a:t>] </a:t>
            </a:r>
            <a:r>
              <a:rPr lang="ko-KR" altLang="en-US" sz="900" dirty="0" smtClean="0"/>
              <a:t>버튼 클릭 ①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</a:t>
            </a:r>
            <a:endParaRPr lang="en-US" altLang="ko-KR" sz="9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1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114300" y="4648200"/>
            <a:ext cx="88582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8113" y="4791075"/>
            <a:ext cx="8810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 smtClean="0"/>
              <a:t>1-7. </a:t>
            </a:r>
            <a:r>
              <a:rPr lang="ko-KR" altLang="en-US" sz="1050" dirty="0" err="1" smtClean="0"/>
              <a:t>보조사업자</a:t>
            </a:r>
            <a:r>
              <a:rPr lang="ko-KR" altLang="en-US" sz="1050" dirty="0" smtClean="0"/>
              <a:t> </a:t>
            </a:r>
            <a:r>
              <a:rPr lang="en-US" altLang="ko-KR" sz="1050" dirty="0"/>
              <a:t>: </a:t>
            </a:r>
            <a:r>
              <a:rPr lang="ko-KR" altLang="en-US" sz="1050" dirty="0" err="1"/>
              <a:t>집행마감</a:t>
            </a:r>
            <a:r>
              <a:rPr lang="en-US" altLang="ko-KR" sz="1050" dirty="0"/>
              <a:t>(94001) =&gt; </a:t>
            </a:r>
            <a:r>
              <a:rPr lang="ko-KR" altLang="en-US" sz="1050" dirty="0" err="1"/>
              <a:t>수익금등록</a:t>
            </a:r>
            <a:endParaRPr lang="en-US" altLang="ko-KR" sz="1050" dirty="0"/>
          </a:p>
          <a:p>
            <a:endParaRPr lang="en-US" altLang="ko-KR" sz="1050" dirty="0"/>
          </a:p>
          <a:p>
            <a:r>
              <a:rPr lang="en-US" altLang="ko-KR" sz="900" dirty="0" smtClean="0"/>
              <a:t>3) </a:t>
            </a:r>
            <a:r>
              <a:rPr lang="ko-KR" altLang="en-US" sz="900" dirty="0" err="1"/>
              <a:t>수익금등록</a:t>
            </a:r>
            <a:endParaRPr lang="en-US" altLang="ko-KR" sz="900" dirty="0"/>
          </a:p>
          <a:p>
            <a:r>
              <a:rPr lang="en-US" altLang="ko-KR" sz="900" dirty="0"/>
              <a:t>    - </a:t>
            </a:r>
            <a:r>
              <a:rPr lang="ko-KR" altLang="en-US" sz="900" dirty="0" smtClean="0"/>
              <a:t>수익금발생금액 항목에 수익금 </a:t>
            </a:r>
            <a:r>
              <a:rPr lang="ko-KR" altLang="en-US" sz="900" dirty="0" err="1" smtClean="0"/>
              <a:t>반환해야할</a:t>
            </a:r>
            <a:r>
              <a:rPr lang="ko-KR" altLang="en-US" sz="900" dirty="0" smtClean="0"/>
              <a:t> 금액을 입력 ①</a:t>
            </a:r>
            <a:endParaRPr lang="en-US" altLang="ko-KR" sz="900" dirty="0" smtClean="0"/>
          </a:p>
          <a:p>
            <a:r>
              <a:rPr lang="en-US" altLang="ko-KR" sz="900" dirty="0" smtClean="0"/>
              <a:t>    </a:t>
            </a:r>
            <a:r>
              <a:rPr lang="en-US" altLang="ko-KR" sz="900" dirty="0"/>
              <a:t>- </a:t>
            </a:r>
            <a:r>
              <a:rPr lang="ko-KR" altLang="en-US" sz="900" dirty="0"/>
              <a:t>수익금이 발생하여도 해당 수익금을 </a:t>
            </a:r>
            <a:r>
              <a:rPr lang="ko-KR" altLang="en-US" sz="900" dirty="0" err="1"/>
              <a:t>보조사업에</a:t>
            </a:r>
            <a:r>
              <a:rPr lang="ko-KR" altLang="en-US" sz="900" dirty="0"/>
              <a:t> 재사용 하여 남은 금액이 없는 경우에는 등록하지 않습니다</a:t>
            </a:r>
            <a:r>
              <a:rPr lang="en-US" altLang="ko-KR" sz="900" dirty="0"/>
              <a:t>.</a:t>
            </a:r>
          </a:p>
          <a:p>
            <a:r>
              <a:rPr lang="en-US" altLang="ko-KR" sz="900" dirty="0"/>
              <a:t>   </a:t>
            </a:r>
          </a:p>
          <a:p>
            <a:r>
              <a:rPr lang="en-US" altLang="ko-KR" sz="900" dirty="0" smtClean="0"/>
              <a:t>4) </a:t>
            </a:r>
            <a:r>
              <a:rPr lang="ko-KR" altLang="en-US" sz="900" dirty="0" err="1" smtClean="0"/>
              <a:t>재원별</a:t>
            </a:r>
            <a:r>
              <a:rPr lang="ko-KR" altLang="en-US" sz="900" dirty="0" smtClean="0"/>
              <a:t> 수익금 입력  ②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 - </a:t>
            </a:r>
            <a:r>
              <a:rPr lang="ko-KR" altLang="en-US" sz="900" dirty="0" smtClean="0"/>
              <a:t>입력한 수익금을 </a:t>
            </a:r>
            <a:r>
              <a:rPr lang="ko-KR" altLang="en-US" sz="900" dirty="0" err="1" smtClean="0"/>
              <a:t>재원별</a:t>
            </a:r>
            <a:r>
              <a:rPr lang="ko-KR" altLang="en-US" sz="900" dirty="0" smtClean="0"/>
              <a:t> 수익금 </a:t>
            </a:r>
            <a:r>
              <a:rPr lang="ko-KR" altLang="en-US" sz="900" dirty="0"/>
              <a:t>금액으로 입력</a:t>
            </a:r>
            <a:endParaRPr lang="en-US" altLang="ko-KR" sz="900" dirty="0"/>
          </a:p>
          <a:p>
            <a:r>
              <a:rPr lang="en-US" altLang="ko-KR" sz="900" dirty="0"/>
              <a:t>    - </a:t>
            </a:r>
            <a:r>
              <a:rPr lang="ko-KR" altLang="en-US" sz="900" dirty="0" err="1"/>
              <a:t>재원별</a:t>
            </a:r>
            <a:r>
              <a:rPr lang="ko-KR" altLang="en-US" sz="900" dirty="0"/>
              <a:t> 금액을 어떻게 입력해야 할지 모를 경우 </a:t>
            </a:r>
            <a:r>
              <a:rPr lang="en-US" altLang="ko-KR" sz="900" dirty="0"/>
              <a:t>[</a:t>
            </a:r>
            <a:r>
              <a:rPr lang="ko-KR" altLang="en-US" sz="900" dirty="0" err="1"/>
              <a:t>순사업비비율로배분</a:t>
            </a:r>
            <a:r>
              <a:rPr lang="en-US" altLang="ko-KR" sz="900" dirty="0"/>
              <a:t>] </a:t>
            </a:r>
            <a:r>
              <a:rPr lang="en-US" altLang="ko-KR" sz="900" dirty="0" smtClean="0"/>
              <a:t>③  </a:t>
            </a:r>
            <a:r>
              <a:rPr lang="ko-KR" altLang="en-US" sz="900" dirty="0"/>
              <a:t>버튼 </a:t>
            </a:r>
            <a:r>
              <a:rPr lang="ko-KR" altLang="en-US" sz="900" dirty="0" err="1"/>
              <a:t>클릭시</a:t>
            </a:r>
            <a:r>
              <a:rPr lang="ko-KR" altLang="en-US" sz="900" dirty="0"/>
              <a:t> 자동 배분 </a:t>
            </a:r>
            <a:r>
              <a:rPr lang="ko-KR" altLang="en-US" sz="900" dirty="0" smtClean="0"/>
              <a:t>처리됨</a:t>
            </a:r>
            <a:endParaRPr lang="en-US" altLang="ko-KR" sz="900" dirty="0" smtClean="0"/>
          </a:p>
          <a:p>
            <a:endParaRPr lang="en-US" altLang="ko-KR" sz="900" dirty="0"/>
          </a:p>
          <a:p>
            <a:r>
              <a:rPr lang="en-US" altLang="ko-KR" sz="900" dirty="0" smtClean="0"/>
              <a:t> 5) </a:t>
            </a:r>
            <a:r>
              <a:rPr lang="ko-KR" altLang="en-US" sz="900" dirty="0" smtClean="0"/>
              <a:t>수익금 </a:t>
            </a:r>
            <a:r>
              <a:rPr lang="ko-KR" altLang="en-US" sz="900" dirty="0" err="1" smtClean="0"/>
              <a:t>발생사유</a:t>
            </a:r>
            <a:r>
              <a:rPr lang="ko-KR" altLang="en-US" sz="900" dirty="0" smtClean="0"/>
              <a:t> 입력 ④</a:t>
            </a:r>
            <a:endParaRPr lang="en-US" altLang="ko-KR" sz="900" dirty="0" smtClean="0"/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 - </a:t>
            </a:r>
            <a:r>
              <a:rPr lang="ko-KR" altLang="en-US" sz="900" dirty="0" smtClean="0"/>
              <a:t>수익금의 </a:t>
            </a:r>
            <a:r>
              <a:rPr lang="ko-KR" altLang="en-US" sz="900" dirty="0" err="1" smtClean="0"/>
              <a:t>발생사유</a:t>
            </a:r>
            <a:r>
              <a:rPr lang="ko-KR" altLang="en-US" sz="900" dirty="0" smtClean="0"/>
              <a:t> 정보를 입력합니다</a:t>
            </a:r>
            <a:r>
              <a:rPr lang="en-US" altLang="ko-KR" sz="900" dirty="0" smtClean="0"/>
              <a:t>.</a:t>
            </a:r>
            <a:endParaRPr lang="en-US" altLang="ko-KR" sz="900" dirty="0"/>
          </a:p>
          <a:p>
            <a:r>
              <a:rPr lang="en-US" altLang="ko-KR" sz="900" dirty="0"/>
              <a:t>    - [</a:t>
            </a:r>
            <a:r>
              <a:rPr lang="ko-KR" altLang="en-US" sz="900" dirty="0"/>
              <a:t>저장</a:t>
            </a:r>
            <a:r>
              <a:rPr lang="en-US" altLang="ko-KR" sz="900" dirty="0"/>
              <a:t>] </a:t>
            </a:r>
            <a:r>
              <a:rPr lang="en-US" altLang="ko-KR" sz="900" dirty="0" smtClean="0"/>
              <a:t>⑤ </a:t>
            </a:r>
            <a:r>
              <a:rPr lang="ko-KR" altLang="en-US" sz="900" dirty="0"/>
              <a:t>버튼 클릭</a:t>
            </a:r>
            <a:endParaRPr lang="en-US" altLang="ko-KR" sz="9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6"/>
            <a:ext cx="9144000" cy="465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6029</TotalTime>
  <Words>3215</Words>
  <Application>Microsoft Office PowerPoint</Application>
  <PresentationFormat>화면 슬라이드 쇼(4:3)</PresentationFormat>
  <Paragraphs>376</Paragraphs>
  <Slides>35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5" baseType="lpstr">
      <vt:lpstr>KoPub돋움체 Bold</vt:lpstr>
      <vt:lpstr>KoPub돋움체 Light</vt:lpstr>
      <vt:lpstr>KoPub돋움체 Medium</vt:lpstr>
      <vt:lpstr>Rix모던고딕 EB</vt:lpstr>
      <vt:lpstr>굴림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이은미</dc:creator>
  <cp:lastModifiedBy>Metanet</cp:lastModifiedBy>
  <cp:revision>143</cp:revision>
  <dcterms:created xsi:type="dcterms:W3CDTF">2022-05-03T00:28:47Z</dcterms:created>
  <dcterms:modified xsi:type="dcterms:W3CDTF">2024-02-19T08:28:28Z</dcterms:modified>
</cp:coreProperties>
</file>