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44" r:id="rId3"/>
    <p:sldId id="345" r:id="rId4"/>
    <p:sldId id="324" r:id="rId5"/>
    <p:sldId id="309" r:id="rId6"/>
    <p:sldId id="310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42" r:id="rId17"/>
    <p:sldId id="339" r:id="rId18"/>
    <p:sldId id="340" r:id="rId19"/>
    <p:sldId id="341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9F19-B76B-4898-B874-2A3F99285261}" type="datetimeFigureOut">
              <a:rPr lang="ko-KR" altLang="en-US" smtClean="0"/>
              <a:t>2024-05-21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08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9F19-B76B-4898-B874-2A3F99285261}" type="datetimeFigureOut">
              <a:rPr lang="ko-KR" altLang="en-US" smtClean="0"/>
              <a:t>2024-05-21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54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9F19-B76B-4898-B874-2A3F99285261}" type="datetimeFigureOut">
              <a:rPr lang="ko-KR" altLang="en-US" smtClean="0"/>
              <a:t>2024-05-21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61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9F19-B76B-4898-B874-2A3F99285261}" type="datetimeFigureOut">
              <a:rPr lang="ko-KR" altLang="en-US" smtClean="0"/>
              <a:t>2024-05-21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81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9F19-B76B-4898-B874-2A3F99285261}" type="datetimeFigureOut">
              <a:rPr lang="ko-KR" altLang="en-US" smtClean="0"/>
              <a:t>2024-05-21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97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9F19-B76B-4898-B874-2A3F99285261}" type="datetimeFigureOut">
              <a:rPr lang="ko-KR" altLang="en-US" smtClean="0"/>
              <a:t>2024-05-21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87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9F19-B76B-4898-B874-2A3F99285261}" type="datetimeFigureOut">
              <a:rPr lang="ko-KR" altLang="en-US" smtClean="0"/>
              <a:t>2024-05-21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948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9F19-B76B-4898-B874-2A3F99285261}" type="datetimeFigureOut">
              <a:rPr lang="ko-KR" altLang="en-US" smtClean="0"/>
              <a:t>2024-05-21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89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9F19-B76B-4898-B874-2A3F99285261}" type="datetimeFigureOut">
              <a:rPr lang="ko-KR" altLang="en-US" smtClean="0"/>
              <a:t>2024-05-21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89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9F19-B76B-4898-B874-2A3F99285261}" type="datetimeFigureOut">
              <a:rPr lang="ko-KR" altLang="en-US" smtClean="0"/>
              <a:t>2024-05-21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90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9F19-B76B-4898-B874-2A3F99285261}" type="datetimeFigureOut">
              <a:rPr lang="ko-KR" altLang="en-US" smtClean="0"/>
              <a:t>2024-05-21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01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B9F19-B76B-4898-B874-2A3F99285261}" type="datetimeFigureOut">
              <a:rPr lang="ko-KR" altLang="en-US" smtClean="0"/>
              <a:t>2024-05-21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38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638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62114" y="4747946"/>
            <a:ext cx="8810625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1. </a:t>
            </a:r>
            <a:r>
              <a:rPr lang="ko-KR" altLang="en-US" sz="1050" dirty="0" err="1"/>
              <a:t>보조사업자</a:t>
            </a:r>
            <a:r>
              <a:rPr lang="ko-KR" altLang="en-US" sz="1050" dirty="0"/>
              <a:t> </a:t>
            </a:r>
            <a:r>
              <a:rPr lang="en-US" altLang="ko-KR" sz="1050" dirty="0"/>
              <a:t>: </a:t>
            </a:r>
            <a:r>
              <a:rPr lang="ko-KR" altLang="en-US" sz="1050" dirty="0"/>
              <a:t>정산반환요청등록</a:t>
            </a:r>
            <a:r>
              <a:rPr lang="en-US" altLang="ko-KR" sz="1050" dirty="0"/>
              <a:t>(94011</a:t>
            </a:r>
            <a:r>
              <a:rPr lang="en-US" altLang="ko-KR" sz="1050" dirty="0" smtClean="0"/>
              <a:t>)  (</a:t>
            </a:r>
            <a:r>
              <a:rPr lang="ko-KR" altLang="en-US" sz="1050" dirty="0" smtClean="0"/>
              <a:t>민간보조사업자</a:t>
            </a:r>
            <a:r>
              <a:rPr lang="en-US" altLang="ko-KR" sz="1050" dirty="0" smtClean="0"/>
              <a:t>)</a:t>
            </a:r>
            <a:endParaRPr lang="en-US" altLang="ko-KR" sz="1050" dirty="0"/>
          </a:p>
          <a:p>
            <a:endParaRPr lang="en-US" altLang="ko-KR" sz="900" dirty="0"/>
          </a:p>
          <a:p>
            <a:r>
              <a:rPr lang="en-US" altLang="ko-KR" sz="900" dirty="0"/>
              <a:t>  1) </a:t>
            </a:r>
            <a:r>
              <a:rPr lang="ko-KR" altLang="en-US" sz="900" dirty="0"/>
              <a:t>반환대상 정보 조회</a:t>
            </a:r>
            <a:endParaRPr lang="en-US" altLang="ko-KR" sz="900" dirty="0"/>
          </a:p>
          <a:p>
            <a:r>
              <a:rPr lang="en-US" altLang="ko-KR" sz="900" dirty="0"/>
              <a:t> </a:t>
            </a:r>
            <a:r>
              <a:rPr lang="en-US" altLang="ko-KR" sz="900" dirty="0"/>
              <a:t>     - </a:t>
            </a:r>
            <a:r>
              <a:rPr lang="ko-KR" altLang="en-US" sz="900" dirty="0"/>
              <a:t>보조사업 선택 ① 후 </a:t>
            </a:r>
            <a:r>
              <a:rPr lang="ko-KR" altLang="en-US" sz="900" dirty="0" err="1"/>
              <a:t>조회버튼</a:t>
            </a:r>
            <a:r>
              <a:rPr lang="ko-KR" altLang="en-US" sz="900" dirty="0"/>
              <a:t>  ②클릭</a:t>
            </a:r>
            <a:endParaRPr lang="en-US" altLang="ko-KR" sz="900" dirty="0"/>
          </a:p>
          <a:p>
            <a:r>
              <a:rPr lang="en-US" altLang="ko-KR" sz="900" dirty="0"/>
              <a:t>      - </a:t>
            </a:r>
            <a:r>
              <a:rPr lang="ko-KR" altLang="en-US" sz="900" dirty="0"/>
              <a:t>보조사업정보 및 반환 </a:t>
            </a:r>
            <a:r>
              <a:rPr lang="ko-KR" altLang="en-US" sz="900" dirty="0" err="1"/>
              <a:t>세부내역이</a:t>
            </a:r>
            <a:r>
              <a:rPr lang="ko-KR" altLang="en-US" sz="900" dirty="0"/>
              <a:t> 조회됨</a:t>
            </a:r>
            <a:endParaRPr lang="en-US" altLang="ko-KR" sz="900" dirty="0"/>
          </a:p>
          <a:p>
            <a:r>
              <a:rPr lang="en-US" altLang="ko-KR" sz="900" dirty="0"/>
              <a:t>      - </a:t>
            </a:r>
            <a:r>
              <a:rPr lang="ko-KR" altLang="en-US" sz="900" dirty="0"/>
              <a:t>보조사업정보에서 정산진행상태 ③ 및 </a:t>
            </a:r>
            <a:r>
              <a:rPr lang="ko-KR" altLang="en-US" sz="900" dirty="0" err="1"/>
              <a:t>실적보고서</a:t>
            </a:r>
            <a:r>
              <a:rPr lang="ko-KR" altLang="en-US" sz="900" dirty="0"/>
              <a:t> 진행상태 ④  체크</a:t>
            </a:r>
            <a:endParaRPr lang="en-US" altLang="ko-KR" sz="900" dirty="0"/>
          </a:p>
          <a:p>
            <a:r>
              <a:rPr lang="en-US" altLang="ko-KR" sz="900" dirty="0"/>
              <a:t>      - </a:t>
            </a:r>
            <a:r>
              <a:rPr lang="ko-KR" altLang="en-US" sz="900" dirty="0"/>
              <a:t>정산진행상태 값이 </a:t>
            </a:r>
            <a:r>
              <a:rPr lang="en-US" altLang="ko-KR" sz="900" dirty="0"/>
              <a:t>‘</a:t>
            </a:r>
            <a:r>
              <a:rPr lang="ko-KR" altLang="en-US" sz="900" dirty="0" err="1"/>
              <a:t>정산마감</a:t>
            </a:r>
            <a:r>
              <a:rPr lang="en-US" altLang="ko-KR" sz="900" dirty="0"/>
              <a:t>‘ </a:t>
            </a:r>
            <a:r>
              <a:rPr lang="ko-KR" altLang="en-US" sz="900" dirty="0"/>
              <a:t>이고 </a:t>
            </a:r>
            <a:r>
              <a:rPr lang="ko-KR" altLang="en-US" sz="900" dirty="0" err="1"/>
              <a:t>실적보고서</a:t>
            </a:r>
            <a:r>
              <a:rPr lang="ko-KR" altLang="en-US" sz="900" dirty="0"/>
              <a:t> 진행상태 값이 </a:t>
            </a:r>
            <a:r>
              <a:rPr lang="en-US" altLang="ko-KR" sz="900" dirty="0"/>
              <a:t>‘</a:t>
            </a:r>
            <a:r>
              <a:rPr lang="ko-KR" altLang="en-US" sz="900" dirty="0"/>
              <a:t>승인</a:t>
            </a:r>
            <a:r>
              <a:rPr lang="en-US" altLang="ko-KR" sz="900" dirty="0"/>
              <a:t>’ </a:t>
            </a:r>
            <a:r>
              <a:rPr lang="ko-KR" altLang="en-US" sz="900" dirty="0"/>
              <a:t>의 경우에만 </a:t>
            </a:r>
            <a:r>
              <a:rPr lang="ko-KR" altLang="en-US" sz="900" dirty="0" err="1"/>
              <a:t>정산반환</a:t>
            </a:r>
            <a:r>
              <a:rPr lang="ko-KR" altLang="en-US" sz="900" dirty="0"/>
              <a:t> 처리 가능</a:t>
            </a:r>
            <a:endParaRPr lang="en-US" altLang="ko-KR" sz="900" dirty="0"/>
          </a:p>
          <a:p>
            <a:r>
              <a:rPr lang="en-US" altLang="ko-KR" sz="900" dirty="0"/>
              <a:t>	</a:t>
            </a:r>
            <a:r>
              <a:rPr lang="en-US" altLang="ko-KR" sz="900" dirty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/>
              <a:t> 2) </a:t>
            </a:r>
            <a:r>
              <a:rPr lang="ko-KR" altLang="en-US" sz="900" dirty="0"/>
              <a:t>반환대상 구분 ⑤</a:t>
            </a:r>
            <a:endParaRPr lang="en-US" altLang="ko-KR" sz="900" dirty="0"/>
          </a:p>
          <a:p>
            <a:r>
              <a:rPr lang="en-US" altLang="ko-KR" sz="900" dirty="0"/>
              <a:t>     - </a:t>
            </a:r>
            <a:r>
              <a:rPr lang="ko-KR" altLang="en-US" sz="900" dirty="0"/>
              <a:t>사업비 잔액  </a:t>
            </a:r>
            <a:r>
              <a:rPr lang="en-US" altLang="ko-KR" sz="900" dirty="0"/>
              <a:t>: </a:t>
            </a:r>
            <a:r>
              <a:rPr lang="ko-KR" altLang="en-US" sz="900" dirty="0" err="1"/>
              <a:t>지방보조금</a:t>
            </a:r>
            <a:r>
              <a:rPr lang="ko-KR" altLang="en-US" sz="900" dirty="0"/>
              <a:t> </a:t>
            </a:r>
            <a:r>
              <a:rPr lang="ko-KR" altLang="en-US" sz="900" dirty="0" err="1"/>
              <a:t>교부받은</a:t>
            </a:r>
            <a:r>
              <a:rPr lang="ko-KR" altLang="en-US" sz="900" dirty="0"/>
              <a:t> 금액 </a:t>
            </a:r>
            <a:r>
              <a:rPr lang="en-US" altLang="ko-KR" sz="900" dirty="0"/>
              <a:t>-  </a:t>
            </a:r>
            <a:r>
              <a:rPr lang="ko-KR" altLang="en-US" sz="900" dirty="0" err="1"/>
              <a:t>지방보조금</a:t>
            </a:r>
            <a:r>
              <a:rPr lang="ko-KR" altLang="en-US" sz="900" dirty="0"/>
              <a:t> 집행한 금액 </a:t>
            </a:r>
            <a:endParaRPr lang="en-US" altLang="ko-KR" sz="900" dirty="0"/>
          </a:p>
          <a:p>
            <a:r>
              <a:rPr lang="en-US" altLang="ko-KR" sz="900" dirty="0"/>
              <a:t> </a:t>
            </a:r>
            <a:r>
              <a:rPr lang="en-US" altLang="ko-KR" sz="900" dirty="0"/>
              <a:t>    - </a:t>
            </a:r>
            <a:r>
              <a:rPr lang="ko-KR" altLang="en-US" sz="900" dirty="0" err="1"/>
              <a:t>불인정금액</a:t>
            </a:r>
            <a:r>
              <a:rPr lang="ko-KR" altLang="en-US" sz="900" dirty="0"/>
              <a:t>  </a:t>
            </a:r>
            <a:r>
              <a:rPr lang="en-US" altLang="ko-KR" sz="900" dirty="0"/>
              <a:t>: </a:t>
            </a:r>
            <a:r>
              <a:rPr lang="ko-KR" altLang="en-US" sz="900" dirty="0" err="1"/>
              <a:t>지방보조금</a:t>
            </a:r>
            <a:r>
              <a:rPr lang="ko-KR" altLang="en-US" sz="900" dirty="0"/>
              <a:t> 집행한 </a:t>
            </a:r>
            <a:r>
              <a:rPr lang="ko-KR" altLang="en-US" sz="900" dirty="0" err="1"/>
              <a:t>금액중</a:t>
            </a:r>
            <a:r>
              <a:rPr lang="ko-KR" altLang="en-US" sz="900" dirty="0"/>
              <a:t> </a:t>
            </a:r>
            <a:r>
              <a:rPr lang="ko-KR" altLang="en-US" sz="900" dirty="0" err="1"/>
              <a:t>정산검토시</a:t>
            </a:r>
            <a:r>
              <a:rPr lang="ko-KR" altLang="en-US" sz="900" dirty="0"/>
              <a:t> 사업비로 인정받지 못해서 반환해야 할 금액</a:t>
            </a:r>
            <a:endParaRPr lang="en-US" altLang="ko-KR" sz="900" dirty="0"/>
          </a:p>
          <a:p>
            <a:r>
              <a:rPr lang="en-US" altLang="ko-KR" sz="900" dirty="0"/>
              <a:t> </a:t>
            </a:r>
            <a:r>
              <a:rPr lang="en-US" altLang="ko-KR" sz="900" dirty="0"/>
              <a:t>    - </a:t>
            </a:r>
            <a:r>
              <a:rPr lang="ko-KR" altLang="en-US" sz="900" dirty="0" err="1"/>
              <a:t>예치계좌</a:t>
            </a:r>
            <a:r>
              <a:rPr lang="ko-KR" altLang="en-US" sz="900" dirty="0"/>
              <a:t> 이자 </a:t>
            </a:r>
            <a:r>
              <a:rPr lang="en-US" altLang="ko-KR" sz="900" dirty="0"/>
              <a:t>: </a:t>
            </a:r>
            <a:r>
              <a:rPr lang="ko-KR" altLang="en-US" sz="900" dirty="0" err="1"/>
              <a:t>예치형</a:t>
            </a:r>
            <a:r>
              <a:rPr lang="ko-KR" altLang="en-US" sz="900" dirty="0"/>
              <a:t> 사업의 경우 예치계좌에서 발생한 </a:t>
            </a:r>
            <a:r>
              <a:rPr lang="ko-KR" altLang="en-US" sz="900" dirty="0" err="1"/>
              <a:t>이자금액</a:t>
            </a:r>
            <a:r>
              <a:rPr lang="ko-KR" altLang="en-US" sz="900" dirty="0"/>
              <a:t> </a:t>
            </a:r>
            <a:endParaRPr lang="en-US" altLang="ko-KR" sz="900" dirty="0"/>
          </a:p>
          <a:p>
            <a:r>
              <a:rPr lang="en-US" altLang="ko-KR" sz="900" dirty="0"/>
              <a:t> </a:t>
            </a:r>
            <a:r>
              <a:rPr lang="en-US" altLang="ko-KR" sz="900" dirty="0"/>
              <a:t>    - </a:t>
            </a:r>
            <a:r>
              <a:rPr lang="ko-KR" altLang="en-US" sz="900" dirty="0" err="1"/>
              <a:t>자부담</a:t>
            </a:r>
            <a:r>
              <a:rPr lang="ko-KR" altLang="en-US" sz="900" dirty="0"/>
              <a:t> 계좌 이자 </a:t>
            </a:r>
            <a:r>
              <a:rPr lang="en-US" altLang="ko-KR" sz="900" dirty="0"/>
              <a:t>: </a:t>
            </a:r>
            <a:r>
              <a:rPr lang="ko-KR" altLang="en-US" sz="900" dirty="0" err="1"/>
              <a:t>자부담</a:t>
            </a:r>
            <a:r>
              <a:rPr lang="ko-KR" altLang="en-US" sz="900" dirty="0"/>
              <a:t> 계좌에서 발생한 </a:t>
            </a:r>
            <a:r>
              <a:rPr lang="ko-KR" altLang="en-US" sz="900" dirty="0" err="1"/>
              <a:t>이자중</a:t>
            </a:r>
            <a:r>
              <a:rPr lang="ko-KR" altLang="en-US" sz="900" dirty="0"/>
              <a:t> 지방비 재원에 해당하는 </a:t>
            </a:r>
            <a:r>
              <a:rPr lang="ko-KR" altLang="en-US" sz="900" dirty="0" err="1"/>
              <a:t>이자금액</a:t>
            </a:r>
            <a:r>
              <a:rPr lang="en-US" altLang="ko-KR" sz="900" dirty="0"/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24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52400" y="5054600"/>
            <a:ext cx="11811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3200" y="5245100"/>
            <a:ext cx="1174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징수요청등록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민간보조사업자가 </a:t>
            </a:r>
            <a:r>
              <a:rPr lang="ko-KR" altLang="en-US" dirty="0" err="1" smtClean="0"/>
              <a:t>예치계좌로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반환완료</a:t>
            </a:r>
            <a:r>
              <a:rPr lang="ko-KR" altLang="en-US" dirty="0" smtClean="0"/>
              <a:t> 한 내역을 </a:t>
            </a:r>
            <a:r>
              <a:rPr lang="ko-KR" altLang="en-US" dirty="0" err="1" smtClean="0"/>
              <a:t>징수요청</a:t>
            </a:r>
            <a:r>
              <a:rPr lang="ko-KR" altLang="en-US" dirty="0" smtClean="0"/>
              <a:t> 등록하기 위환 화면 열기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3"/>
            <a:ext cx="12192000" cy="50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245100"/>
            <a:ext cx="1174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4-1. </a:t>
            </a:r>
            <a:r>
              <a:rPr lang="ko-KR" altLang="en-US" dirty="0" err="1" smtClean="0"/>
              <a:t>징수요청</a:t>
            </a:r>
            <a:r>
              <a:rPr lang="ko-KR" altLang="en-US" dirty="0" smtClean="0"/>
              <a:t> 신규등록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1)</a:t>
            </a:r>
            <a:r>
              <a:rPr lang="ko-KR" altLang="en-US" dirty="0" smtClean="0"/>
              <a:t>지자체 보조사업 선택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2) </a:t>
            </a:r>
            <a:r>
              <a:rPr lang="ko-KR" altLang="en-US" dirty="0" err="1" smtClean="0"/>
              <a:t>징수요청</a:t>
            </a:r>
            <a:r>
              <a:rPr lang="ko-KR" altLang="en-US" dirty="0" smtClean="0"/>
              <a:t> 신규등록 버튼 클릭</a:t>
            </a:r>
            <a:endParaRPr lang="en-US" altLang="ko-KR" dirty="0" smtClean="0"/>
          </a:p>
        </p:txBody>
      </p:sp>
      <p:grpSp>
        <p:nvGrpSpPr>
          <p:cNvPr id="2" name="그룹 1"/>
          <p:cNvGrpSpPr/>
          <p:nvPr/>
        </p:nvGrpSpPr>
        <p:grpSpPr>
          <a:xfrm>
            <a:off x="0" y="16143"/>
            <a:ext cx="12192000" cy="5038458"/>
            <a:chOff x="0" y="16143"/>
            <a:chExt cx="12192000" cy="5038458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152400" y="5054600"/>
              <a:ext cx="11811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143"/>
              <a:ext cx="12192000" cy="5038458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6941127" y="558685"/>
              <a:ext cx="324197" cy="2975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0992198" y="4748589"/>
              <a:ext cx="1086196" cy="2975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21B44928-4D52-4479-BCF7-2EF945189F83}"/>
                </a:ext>
              </a:extLst>
            </p:cNvPr>
            <p:cNvSpPr/>
            <p:nvPr/>
          </p:nvSpPr>
          <p:spPr>
            <a:xfrm>
              <a:off x="6821871" y="864696"/>
              <a:ext cx="281354" cy="2813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1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D52BC9EB-A90C-4D9A-98CA-7429977DF2D4}"/>
                </a:ext>
              </a:extLst>
            </p:cNvPr>
            <p:cNvSpPr/>
            <p:nvPr/>
          </p:nvSpPr>
          <p:spPr>
            <a:xfrm>
              <a:off x="10992198" y="4458750"/>
              <a:ext cx="281354" cy="2813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n-ea"/>
                </a:rPr>
                <a:t>2</a:t>
              </a:r>
              <a:endParaRPr lang="ko-KR" alt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3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245100"/>
            <a:ext cx="1174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신규 징수요청등록 </a:t>
            </a:r>
            <a:r>
              <a:rPr lang="ko-KR" altLang="en-US" dirty="0" err="1" smtClean="0"/>
              <a:t>팝업화면</a:t>
            </a:r>
            <a:r>
              <a:rPr lang="ko-KR" altLang="en-US" dirty="0" smtClean="0"/>
              <a:t> 호출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민간보조사업자가 </a:t>
            </a:r>
            <a:r>
              <a:rPr lang="ko-KR" altLang="en-US" dirty="0" err="1" smtClean="0"/>
              <a:t>예치계좌로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반환완료</a:t>
            </a:r>
            <a:r>
              <a:rPr lang="ko-KR" altLang="en-US" dirty="0" smtClean="0"/>
              <a:t> 한 내역을 조회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아직 </a:t>
            </a:r>
            <a:r>
              <a:rPr lang="ko-KR" altLang="en-US" dirty="0" err="1" smtClean="0"/>
              <a:t>징수처리</a:t>
            </a:r>
            <a:r>
              <a:rPr lang="ko-KR" altLang="en-US" dirty="0" smtClean="0"/>
              <a:t> 되지 않은 대상이 조회됨</a:t>
            </a:r>
            <a:endParaRPr lang="en-US" altLang="ko-KR" dirty="0" smtClean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8"/>
            <a:ext cx="1219200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245100"/>
            <a:ext cx="11747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5-1. </a:t>
            </a:r>
            <a:r>
              <a:rPr lang="ko-KR" altLang="en-US" dirty="0" smtClean="0"/>
              <a:t>조회된 </a:t>
            </a:r>
            <a:r>
              <a:rPr lang="ko-KR" altLang="en-US" dirty="0" err="1" smtClean="0"/>
              <a:t>징수대상중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징수처리할</a:t>
            </a:r>
            <a:r>
              <a:rPr lang="ko-KR" altLang="en-US" dirty="0" smtClean="0"/>
              <a:t> 대상을 선택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다수의 </a:t>
            </a:r>
            <a:r>
              <a:rPr lang="ko-KR" altLang="en-US" sz="1600" dirty="0" err="1" smtClean="0"/>
              <a:t>징수대상을</a:t>
            </a:r>
            <a:r>
              <a:rPr lang="ko-KR" altLang="en-US" sz="1600" dirty="0" smtClean="0"/>
              <a:t> 선택하여 한번에 </a:t>
            </a:r>
            <a:r>
              <a:rPr lang="ko-KR" altLang="en-US" sz="1600" dirty="0" err="1" smtClean="0"/>
              <a:t>징수처리</a:t>
            </a:r>
            <a:r>
              <a:rPr lang="ko-KR" altLang="en-US" sz="1600" dirty="0" smtClean="0"/>
              <a:t> 가능</a:t>
            </a:r>
            <a:endParaRPr lang="en-US" altLang="ko-KR" sz="1600" dirty="0" smtClean="0"/>
          </a:p>
          <a:p>
            <a:r>
              <a:rPr lang="en-US" altLang="ko-KR" sz="1600" dirty="0" smtClean="0"/>
              <a:t>  - </a:t>
            </a:r>
            <a:r>
              <a:rPr lang="ko-KR" altLang="en-US" sz="1600" dirty="0" smtClean="0"/>
              <a:t>다수의 </a:t>
            </a:r>
            <a:r>
              <a:rPr lang="ko-KR" altLang="en-US" sz="1600" dirty="0" err="1" smtClean="0"/>
              <a:t>징수대상을</a:t>
            </a:r>
            <a:r>
              <a:rPr lang="ko-KR" altLang="en-US" sz="1600" dirty="0" smtClean="0"/>
              <a:t> 선택 시 </a:t>
            </a:r>
            <a:r>
              <a:rPr lang="ko-KR" altLang="en-US" sz="1600" dirty="0" err="1" smtClean="0"/>
              <a:t>출금은행이</a:t>
            </a:r>
            <a:r>
              <a:rPr lang="ko-KR" altLang="en-US" sz="1600" dirty="0" smtClean="0"/>
              <a:t> 동일한 은행으로만 선택가능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다수의 </a:t>
            </a:r>
            <a:r>
              <a:rPr lang="ko-KR" altLang="en-US" sz="1600" dirty="0" err="1" smtClean="0"/>
              <a:t>징수대상을</a:t>
            </a:r>
            <a:r>
              <a:rPr lang="ko-KR" altLang="en-US" sz="1600" dirty="0" smtClean="0"/>
              <a:t> 선택 시 동일한 재원으로만 선택가능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다수의 </a:t>
            </a:r>
            <a:r>
              <a:rPr lang="ko-KR" altLang="en-US" sz="1600" dirty="0" err="1" smtClean="0"/>
              <a:t>징수대상을</a:t>
            </a:r>
            <a:r>
              <a:rPr lang="ko-KR" altLang="en-US" sz="1600" dirty="0" smtClean="0"/>
              <a:t> 선택 시 동일한 세입과목으로만 선택가능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반환대상 이자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잔액을 같이 </a:t>
            </a:r>
            <a:r>
              <a:rPr lang="ko-KR" altLang="en-US" sz="1600" dirty="0" err="1" smtClean="0"/>
              <a:t>징수요청</a:t>
            </a:r>
            <a:r>
              <a:rPr lang="ko-KR" altLang="en-US" sz="1600" dirty="0" smtClean="0"/>
              <a:t> 할 수 없음</a:t>
            </a:r>
            <a:r>
              <a:rPr lang="en-US" altLang="ko-KR" sz="1600" dirty="0" smtClean="0"/>
              <a:t>)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4"/>
            <a:ext cx="1219200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170283"/>
            <a:ext cx="117475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5-2. </a:t>
            </a:r>
            <a:r>
              <a:rPr lang="ko-KR" altLang="en-US" sz="1400" dirty="0" smtClean="0"/>
              <a:t>징수입금계좌번호 입력</a:t>
            </a:r>
            <a:endParaRPr lang="en-US" altLang="ko-KR" sz="1400" dirty="0" smtClean="0"/>
          </a:p>
          <a:p>
            <a:r>
              <a:rPr lang="en-US" altLang="ko-KR" dirty="0" smtClean="0"/>
              <a:t> </a:t>
            </a:r>
            <a:r>
              <a:rPr lang="en-US" altLang="ko-KR" sz="1100" dirty="0" smtClean="0"/>
              <a:t>1) </a:t>
            </a:r>
            <a:r>
              <a:rPr lang="ko-KR" altLang="en-US" sz="1100" dirty="0" smtClean="0"/>
              <a:t>입금처리 하고자 하는 계좌번호를 입력 </a:t>
            </a:r>
            <a:r>
              <a:rPr lang="en-US" altLang="ko-KR" sz="1100" dirty="0" smtClean="0"/>
              <a:t>(</a:t>
            </a:r>
            <a:r>
              <a:rPr lang="ko-KR" altLang="en-US" sz="1100" dirty="0" err="1" smtClean="0"/>
              <a:t>지출반납</a:t>
            </a:r>
            <a:r>
              <a:rPr lang="ko-KR" altLang="en-US" sz="1100" dirty="0" smtClean="0"/>
              <a:t> 고지서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또는 세외수입 고지서의 가상계좌번호</a:t>
            </a:r>
            <a:r>
              <a:rPr lang="en-US" altLang="ko-KR" sz="1100" dirty="0"/>
              <a:t> </a:t>
            </a:r>
            <a:r>
              <a:rPr lang="ko-KR" altLang="en-US" sz="1100" dirty="0" smtClean="0"/>
              <a:t>등</a:t>
            </a:r>
            <a:r>
              <a:rPr lang="en-US" altLang="ko-KR" sz="1100" dirty="0" smtClean="0"/>
              <a:t>) 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- </a:t>
            </a:r>
            <a:r>
              <a:rPr lang="ko-KR" altLang="en-US" sz="1100" dirty="0" smtClean="0"/>
              <a:t>사업비 잔액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불인정 금액의 </a:t>
            </a:r>
            <a:r>
              <a:rPr lang="ko-KR" altLang="en-US" sz="1100" dirty="0" err="1" smtClean="0"/>
              <a:t>당해년도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반납시에는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지출반납</a:t>
            </a:r>
            <a:r>
              <a:rPr lang="ko-KR" altLang="en-US" sz="1100" dirty="0" smtClean="0"/>
              <a:t> 고지서 발행</a:t>
            </a:r>
            <a:r>
              <a:rPr lang="en-US" altLang="ko-KR" sz="1100" dirty="0" smtClean="0"/>
              <a:t>(e</a:t>
            </a:r>
            <a:r>
              <a:rPr lang="ko-KR" altLang="en-US" sz="1100" dirty="0" smtClean="0"/>
              <a:t>호조</a:t>
            </a:r>
            <a:r>
              <a:rPr lang="en-US" altLang="ko-KR" sz="1100" dirty="0" smtClean="0"/>
              <a:t>),  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- </a:t>
            </a:r>
            <a:r>
              <a:rPr lang="ko-KR" altLang="en-US" sz="1100" dirty="0" smtClean="0"/>
              <a:t>사업비 잔액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불인정 금액의 과년도 </a:t>
            </a:r>
            <a:r>
              <a:rPr lang="ko-KR" altLang="en-US" sz="1100" dirty="0" err="1" smtClean="0"/>
              <a:t>반납시에는</a:t>
            </a:r>
            <a:r>
              <a:rPr lang="ko-KR" altLang="en-US" sz="1100" dirty="0" smtClean="0"/>
              <a:t> 세외수입 고지서 발행 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세외수입 시스템</a:t>
            </a:r>
            <a:r>
              <a:rPr lang="en-US" altLang="ko-KR" sz="1100" dirty="0" smtClean="0"/>
              <a:t>)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- </a:t>
            </a:r>
            <a:r>
              <a:rPr lang="ko-KR" altLang="en-US" sz="1100" dirty="0" smtClean="0"/>
              <a:t>이자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수익금의 </a:t>
            </a:r>
            <a:r>
              <a:rPr lang="ko-KR" altLang="en-US" sz="1100" dirty="0" err="1" smtClean="0"/>
              <a:t>반납시에는</a:t>
            </a:r>
            <a:r>
              <a:rPr lang="ko-KR" altLang="en-US" sz="1100" dirty="0" smtClean="0"/>
              <a:t> 세외수입 고지서 발행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세외수입 시스템</a:t>
            </a:r>
            <a:r>
              <a:rPr lang="en-US" altLang="ko-KR" sz="1100" dirty="0" smtClean="0"/>
              <a:t>)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2) </a:t>
            </a:r>
            <a:r>
              <a:rPr lang="ko-KR" altLang="en-US" sz="1100" dirty="0" smtClean="0"/>
              <a:t>가상계좌번호가 아닌 자치단체에서 관리하고 있는 별도의 계좌로 입금하고자 하는 경우</a:t>
            </a:r>
            <a:endParaRPr lang="en-US" altLang="ko-KR" sz="1100" dirty="0" smtClean="0"/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 </a:t>
            </a:r>
            <a:r>
              <a:rPr lang="ko-KR" altLang="en-US" sz="1100" dirty="0" smtClean="0"/>
              <a:t>등록되어 있는 계좌번호를 </a:t>
            </a:r>
            <a:r>
              <a:rPr lang="ko-KR" altLang="en-US" sz="1100" dirty="0" err="1" smtClean="0"/>
              <a:t>팝업화면을</a:t>
            </a:r>
            <a:r>
              <a:rPr lang="ko-KR" altLang="en-US" sz="1100" dirty="0" smtClean="0"/>
              <a:t> 조회하여 계좌번호 선택 가능</a:t>
            </a:r>
            <a:endParaRPr lang="en-US" altLang="ko-KR" sz="1100" dirty="0" smtClean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1"/>
            <a:ext cx="1219200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128555"/>
            <a:ext cx="1174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5-3. </a:t>
            </a:r>
            <a:r>
              <a:rPr lang="ko-KR" altLang="en-US" sz="1400" dirty="0" smtClean="0"/>
              <a:t>징수입금계좌번호 입력</a:t>
            </a:r>
            <a:endParaRPr lang="en-US" altLang="ko-KR" sz="1400" dirty="0" smtClean="0"/>
          </a:p>
          <a:p>
            <a:r>
              <a:rPr lang="en-US" altLang="ko-KR" sz="1400" dirty="0" smtClean="0"/>
              <a:t>  </a:t>
            </a:r>
            <a:r>
              <a:rPr lang="en-US" altLang="ko-KR" sz="1100" dirty="0" smtClean="0"/>
              <a:t>3) </a:t>
            </a:r>
            <a:r>
              <a:rPr lang="ko-KR" altLang="en-US" sz="1100" dirty="0" smtClean="0"/>
              <a:t>계좌번호를 직접 입력한 경우 </a:t>
            </a:r>
            <a:r>
              <a:rPr lang="en-US" altLang="ko-KR" sz="1100" dirty="0" smtClean="0"/>
              <a:t>‘</a:t>
            </a:r>
            <a:r>
              <a:rPr lang="ko-KR" altLang="en-US" sz="1100" dirty="0" err="1" smtClean="0"/>
              <a:t>예금주조회</a:t>
            </a:r>
            <a:r>
              <a:rPr lang="en-US" altLang="ko-KR" sz="1100" dirty="0" smtClean="0"/>
              <a:t>’ </a:t>
            </a:r>
            <a:r>
              <a:rPr lang="ko-KR" altLang="en-US" sz="1100" dirty="0" smtClean="0"/>
              <a:t>버튼을 통해 계좌번호 정합성 체크</a:t>
            </a:r>
            <a:endParaRPr lang="en-US" altLang="ko-KR" sz="1100" dirty="0" smtClean="0"/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4) ‘</a:t>
            </a:r>
            <a:r>
              <a:rPr lang="ko-KR" altLang="en-US" sz="1100" dirty="0" smtClean="0"/>
              <a:t>저장</a:t>
            </a:r>
            <a:r>
              <a:rPr lang="en-US" altLang="ko-KR" sz="1100" dirty="0" smtClean="0"/>
              <a:t>’ </a:t>
            </a:r>
            <a:r>
              <a:rPr lang="ko-KR" altLang="en-US" sz="1100" dirty="0" smtClean="0"/>
              <a:t>버튼 클릭 하여 </a:t>
            </a:r>
            <a:r>
              <a:rPr lang="ko-KR" altLang="en-US" sz="1100" dirty="0" err="1" smtClean="0"/>
              <a:t>징수요청</a:t>
            </a:r>
            <a:r>
              <a:rPr lang="ko-KR" altLang="en-US" sz="1100" dirty="0" smtClean="0"/>
              <a:t> 등록</a:t>
            </a:r>
            <a:r>
              <a:rPr lang="en-US" altLang="ko-KR" sz="1100" dirty="0" smtClean="0"/>
              <a:t>  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5) </a:t>
            </a:r>
            <a:r>
              <a:rPr lang="ko-KR" altLang="en-US" sz="1100" dirty="0" smtClean="0"/>
              <a:t>계좌번호 입력 후 예금주 조회 </a:t>
            </a:r>
            <a:r>
              <a:rPr lang="ko-KR" altLang="en-US" sz="1100" dirty="0" err="1" smtClean="0"/>
              <a:t>오류나는</a:t>
            </a:r>
            <a:r>
              <a:rPr lang="ko-KR" altLang="en-US" sz="1100" dirty="0" smtClean="0"/>
              <a:t> 경우</a:t>
            </a:r>
            <a:endParaRPr lang="en-US" altLang="ko-KR" sz="1100" dirty="0" smtClean="0"/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 - </a:t>
            </a:r>
            <a:r>
              <a:rPr lang="ko-KR" altLang="en-US" sz="1100" dirty="0" smtClean="0"/>
              <a:t>가상계좌번호의 경우 금액 </a:t>
            </a:r>
            <a:r>
              <a:rPr lang="ko-KR" altLang="en-US" sz="1100" dirty="0" err="1" smtClean="0"/>
              <a:t>일치여부도</a:t>
            </a:r>
            <a:r>
              <a:rPr lang="ko-KR" altLang="en-US" sz="1100" dirty="0" smtClean="0"/>
              <a:t> 확인하는 경우가 있으므로 입금계좌번호의 입금액이 </a:t>
            </a:r>
            <a:r>
              <a:rPr lang="ko-KR" altLang="en-US" sz="1100" dirty="0" err="1" smtClean="0"/>
              <a:t>징수처리</a:t>
            </a:r>
            <a:r>
              <a:rPr lang="ko-KR" altLang="en-US" sz="1100" dirty="0" smtClean="0"/>
              <a:t> 하고자 하는 금액과 일치하는 지 확인</a:t>
            </a:r>
            <a:endParaRPr lang="en-US" altLang="ko-KR" sz="1100" dirty="0" smtClean="0"/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 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1"/>
            <a:ext cx="1219200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128555"/>
            <a:ext cx="117475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5-4. </a:t>
            </a:r>
            <a:r>
              <a:rPr lang="ko-KR" altLang="en-US" sz="1400" dirty="0" smtClean="0"/>
              <a:t>징수입금계좌번호 입력 </a:t>
            </a:r>
            <a:r>
              <a:rPr lang="en-US" altLang="ko-KR" sz="1400" dirty="0" smtClean="0"/>
              <a:t>=&gt; </a:t>
            </a:r>
            <a:r>
              <a:rPr lang="ko-KR" altLang="en-US" sz="1400" dirty="0" smtClean="0"/>
              <a:t>세외수입고지서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예시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100" dirty="0" smtClean="0"/>
              <a:t>6)  </a:t>
            </a:r>
            <a:r>
              <a:rPr lang="ko-KR" altLang="en-US" sz="1100" dirty="0" smtClean="0"/>
              <a:t>세외수입 고지서 </a:t>
            </a:r>
            <a:r>
              <a:rPr lang="ko-KR" altLang="en-US" sz="1100" dirty="0" err="1" smtClean="0"/>
              <a:t>발행시</a:t>
            </a:r>
            <a:r>
              <a:rPr lang="ko-KR" altLang="en-US" sz="1100" dirty="0" smtClean="0"/>
              <a:t> 가상계좌번호 항목의 계좌번호를 입금계좌번호로 입력</a:t>
            </a:r>
            <a:endParaRPr lang="en-US" altLang="ko-KR" sz="1100" dirty="0" smtClean="0"/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   - </a:t>
            </a:r>
            <a:r>
              <a:rPr lang="ko-KR" altLang="en-US" sz="1100" dirty="0" smtClean="0"/>
              <a:t>전자납부번호 ① 로 되어 있는 지방세입계좌 ② 는 보탬</a:t>
            </a:r>
            <a:r>
              <a:rPr lang="en-US" altLang="ko-KR" sz="1100" dirty="0" smtClean="0"/>
              <a:t>e </a:t>
            </a:r>
            <a:r>
              <a:rPr lang="ko-KR" altLang="en-US" sz="1100" dirty="0" smtClean="0"/>
              <a:t>에서는 사용이 불가능 하므로 예금주 </a:t>
            </a:r>
            <a:r>
              <a:rPr lang="ko-KR" altLang="en-US" sz="1100" dirty="0" err="1" smtClean="0"/>
              <a:t>조회시</a:t>
            </a:r>
            <a:r>
              <a:rPr lang="ko-KR" altLang="en-US" sz="1100" dirty="0" smtClean="0"/>
              <a:t> 부터 오류발생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       - </a:t>
            </a:r>
            <a:r>
              <a:rPr lang="ko-KR" altLang="en-US" sz="1100" dirty="0" smtClean="0"/>
              <a:t>가상계좌번호 </a:t>
            </a:r>
            <a:r>
              <a:rPr lang="ko-KR" altLang="en-US" sz="1400" b="1" dirty="0" smtClean="0">
                <a:solidFill>
                  <a:schemeClr val="accent5"/>
                </a:solidFill>
              </a:rPr>
              <a:t>③ </a:t>
            </a:r>
            <a:r>
              <a:rPr lang="ko-KR" altLang="en-US" sz="1100" dirty="0" smtClean="0"/>
              <a:t>으로 되어 있는 계좌번호를 입력하셔야 예금주 조회 및 이체가 가능하게 됨</a:t>
            </a:r>
            <a:r>
              <a:rPr lang="en-US" altLang="ko-KR" sz="1100" dirty="0" smtClean="0"/>
              <a:t>..</a:t>
            </a:r>
          </a:p>
          <a:p>
            <a:r>
              <a:rPr lang="en-US" altLang="ko-KR" sz="1100" dirty="0" smtClean="0"/>
              <a:t>       - </a:t>
            </a:r>
            <a:r>
              <a:rPr lang="ko-KR" altLang="en-US" sz="1100" dirty="0" smtClean="0"/>
              <a:t>가상계좌번호 발행이 불가능한 경우에는 세외수입 시스템에 문의 하여</a:t>
            </a:r>
            <a:endParaRPr lang="en-US" altLang="ko-KR" sz="1100" dirty="0" smtClean="0"/>
          </a:p>
          <a:p>
            <a:r>
              <a:rPr lang="en-US" altLang="ko-KR" sz="1100" dirty="0" smtClean="0"/>
              <a:t>          </a:t>
            </a:r>
            <a:r>
              <a:rPr lang="ko-KR" altLang="en-US" sz="1100" dirty="0" smtClean="0"/>
              <a:t>이체 입금이 가능한 계좌번호를 받아서 등록해야 함</a:t>
            </a:r>
            <a:r>
              <a:rPr lang="en-US" altLang="ko-KR" sz="1100" dirty="0" smtClean="0"/>
              <a:t>.  (</a:t>
            </a:r>
            <a:r>
              <a:rPr lang="ko-KR" altLang="en-US" sz="1100" dirty="0" smtClean="0"/>
              <a:t>고지서 납부 방식으로만 가능한 계좌가 있으므로 이체방식으로 입금이 가능한 계좌번호 이어야 함</a:t>
            </a:r>
            <a:r>
              <a:rPr lang="en-US" altLang="ko-KR" sz="1100" dirty="0" smtClean="0"/>
              <a:t>)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 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21" y="1035112"/>
            <a:ext cx="9352075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245100"/>
            <a:ext cx="117475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err="1" smtClean="0"/>
              <a:t>징수요청</a:t>
            </a:r>
            <a:r>
              <a:rPr lang="ko-KR" altLang="en-US" dirty="0" smtClean="0"/>
              <a:t> 목록 조회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sz="1400" dirty="0" smtClean="0"/>
              <a:t>1) </a:t>
            </a:r>
            <a:r>
              <a:rPr lang="ko-KR" altLang="en-US" sz="1400" dirty="0" err="1" smtClean="0"/>
              <a:t>징수요청</a:t>
            </a:r>
            <a:r>
              <a:rPr lang="ko-KR" altLang="en-US" sz="1400" dirty="0" smtClean="0"/>
              <a:t> 등록한 목록이 조회됨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징수요청</a:t>
            </a:r>
            <a:r>
              <a:rPr lang="en-US" altLang="ko-KR" sz="1400" dirty="0" smtClean="0"/>
              <a:t>ID </a:t>
            </a:r>
            <a:r>
              <a:rPr lang="ko-KR" altLang="en-US" sz="1400" dirty="0" smtClean="0"/>
              <a:t>클릭 시 하단에 </a:t>
            </a:r>
            <a:r>
              <a:rPr lang="ko-KR" altLang="en-US" sz="1400" dirty="0" err="1" smtClean="0"/>
              <a:t>징수목록에</a:t>
            </a:r>
            <a:r>
              <a:rPr lang="ko-KR" altLang="en-US" sz="1400" dirty="0" smtClean="0"/>
              <a:t> 대한 </a:t>
            </a:r>
            <a:r>
              <a:rPr lang="ko-KR" altLang="en-US" sz="1400" dirty="0" err="1" smtClean="0"/>
              <a:t>상세내역이</a:t>
            </a:r>
            <a:r>
              <a:rPr lang="ko-KR" altLang="en-US" sz="1400" dirty="0" smtClean="0"/>
              <a:t> 조회됨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      - </a:t>
            </a:r>
            <a:r>
              <a:rPr lang="ko-KR" altLang="en-US" sz="1400" dirty="0" smtClean="0"/>
              <a:t>전자결재상태 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결재요청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-&gt; </a:t>
            </a:r>
            <a:r>
              <a:rPr lang="ko-KR" altLang="en-US" sz="1400" dirty="0" smtClean="0"/>
              <a:t>결재완료 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전자결재가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결재완료되어야만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징수이체</a:t>
            </a:r>
            <a:r>
              <a:rPr lang="ko-KR" altLang="en-US" sz="1400" dirty="0" smtClean="0"/>
              <a:t> 처리 가능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2) </a:t>
            </a:r>
            <a:r>
              <a:rPr lang="ko-KR" altLang="en-US" sz="1400" dirty="0" smtClean="0"/>
              <a:t>전자결재 요청할 목록을 선택      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3) </a:t>
            </a:r>
            <a:r>
              <a:rPr lang="ko-KR" altLang="en-US" sz="1400" dirty="0" smtClean="0"/>
              <a:t>전자결재요청 팝업 화면 호출</a:t>
            </a:r>
            <a:r>
              <a:rPr lang="en-US" altLang="ko-KR" sz="1400" dirty="0" smtClean="0"/>
              <a:t>   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62"/>
            <a:ext cx="12192000" cy="51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245100"/>
            <a:ext cx="1174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징수이체요청조회 </a:t>
            </a:r>
            <a:r>
              <a:rPr lang="en-US" altLang="ko-KR" dirty="0" smtClean="0"/>
              <a:t>(</a:t>
            </a:r>
            <a:r>
              <a:rPr lang="ko-KR" altLang="en-US" dirty="0" smtClean="0"/>
              <a:t>광역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기초 징수이체담당자 권한 필요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사업담당자가 </a:t>
            </a:r>
            <a:r>
              <a:rPr lang="ko-KR" altLang="en-US" dirty="0" err="1" smtClean="0"/>
              <a:t>징수요청</a:t>
            </a:r>
            <a:r>
              <a:rPr lang="ko-KR" altLang="en-US" dirty="0" smtClean="0"/>
              <a:t> 한 내역을 조회하여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징수이체를</a:t>
            </a:r>
            <a:r>
              <a:rPr lang="ko-KR" altLang="en-US" dirty="0" smtClean="0"/>
              <a:t> 실행하는 화면</a:t>
            </a:r>
            <a:r>
              <a:rPr lang="en-US" altLang="ko-KR" dirty="0" smtClean="0"/>
              <a:t>  </a:t>
            </a:r>
          </a:p>
          <a:p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6"/>
            <a:ext cx="12192000" cy="50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245100"/>
            <a:ext cx="1174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7-1. </a:t>
            </a:r>
            <a:r>
              <a:rPr lang="ko-KR" altLang="en-US" dirty="0" smtClean="0"/>
              <a:t>징수이체실행 </a:t>
            </a:r>
            <a:r>
              <a:rPr lang="en-US" altLang="ko-KR" dirty="0" smtClean="0"/>
              <a:t>(</a:t>
            </a:r>
            <a:r>
              <a:rPr lang="ko-KR" altLang="en-US" dirty="0" smtClean="0"/>
              <a:t>보조금 총괄 담당자</a:t>
            </a:r>
            <a:r>
              <a:rPr lang="en-US" altLang="ko-KR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  - </a:t>
            </a:r>
            <a:r>
              <a:rPr lang="ko-KR" altLang="en-US" dirty="0" smtClean="0"/>
              <a:t>사업담당자가 </a:t>
            </a:r>
            <a:r>
              <a:rPr lang="ko-KR" altLang="en-US" dirty="0" err="1" smtClean="0"/>
              <a:t>징수요청</a:t>
            </a:r>
            <a:r>
              <a:rPr lang="ko-KR" altLang="en-US" dirty="0" smtClean="0"/>
              <a:t> 한 내역을 조회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1) </a:t>
            </a:r>
            <a:r>
              <a:rPr lang="ko-KR" altLang="en-US" dirty="0" smtClean="0"/>
              <a:t>조회된 요청 </a:t>
            </a:r>
            <a:r>
              <a:rPr lang="ko-KR" altLang="en-US" dirty="0" err="1" smtClean="0"/>
              <a:t>목록중</a:t>
            </a:r>
            <a:r>
              <a:rPr lang="ko-KR" altLang="en-US" dirty="0" smtClean="0"/>
              <a:t> 전자결재상태 값이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결재완료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인 경우에만 </a:t>
            </a:r>
            <a:r>
              <a:rPr lang="ko-KR" altLang="en-US" dirty="0" err="1" smtClean="0"/>
              <a:t>이체실행</a:t>
            </a:r>
            <a:r>
              <a:rPr lang="ko-KR" altLang="en-US" dirty="0" smtClean="0"/>
              <a:t> 가능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2) </a:t>
            </a:r>
            <a:r>
              <a:rPr lang="ko-KR" altLang="en-US" dirty="0" err="1" smtClean="0"/>
              <a:t>이체실행</a:t>
            </a:r>
            <a:r>
              <a:rPr lang="ko-KR" altLang="en-US" dirty="0" smtClean="0"/>
              <a:t> 하고자 하는 </a:t>
            </a:r>
            <a:r>
              <a:rPr lang="ko-KR" altLang="en-US" dirty="0" err="1" smtClean="0"/>
              <a:t>요청목록을</a:t>
            </a:r>
            <a:r>
              <a:rPr lang="ko-KR" altLang="en-US" dirty="0" smtClean="0"/>
              <a:t> 선택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3) </a:t>
            </a:r>
            <a:r>
              <a:rPr lang="ko-KR" altLang="en-US" dirty="0" err="1" smtClean="0"/>
              <a:t>이체실행</a:t>
            </a:r>
            <a:r>
              <a:rPr lang="ko-KR" altLang="en-US" dirty="0" smtClean="0"/>
              <a:t> 버튼 </a:t>
            </a:r>
            <a:r>
              <a:rPr lang="ko-KR" altLang="en-US" dirty="0" err="1" smtClean="0"/>
              <a:t>클릭시</a:t>
            </a:r>
            <a:r>
              <a:rPr lang="ko-KR" altLang="en-US" dirty="0" smtClean="0"/>
              <a:t> 예치계좌에서 </a:t>
            </a:r>
            <a:r>
              <a:rPr lang="ko-KR" altLang="en-US" dirty="0" err="1" smtClean="0"/>
              <a:t>입금요청한</a:t>
            </a:r>
            <a:r>
              <a:rPr lang="ko-KR" altLang="en-US" dirty="0" smtClean="0"/>
              <a:t> 계좌번호로 이체 처리됨</a:t>
            </a:r>
            <a:endParaRPr lang="en-US" altLang="ko-KR" dirty="0" smtClean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5"/>
            <a:ext cx="12192000" cy="5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638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62114" y="4747945"/>
            <a:ext cx="8810625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1-1</a:t>
            </a:r>
            <a:r>
              <a:rPr lang="en-US" altLang="ko-KR" sz="1050" dirty="0"/>
              <a:t>. </a:t>
            </a:r>
            <a:r>
              <a:rPr lang="ko-KR" altLang="en-US" sz="1050" dirty="0" err="1"/>
              <a:t>보조사업자</a:t>
            </a:r>
            <a:r>
              <a:rPr lang="ko-KR" altLang="en-US" sz="1050" dirty="0"/>
              <a:t> </a:t>
            </a:r>
            <a:r>
              <a:rPr lang="en-US" altLang="ko-KR" sz="1050" dirty="0"/>
              <a:t>: </a:t>
            </a:r>
            <a:r>
              <a:rPr lang="ko-KR" altLang="en-US" sz="1050" dirty="0"/>
              <a:t>정산반환요청등록</a:t>
            </a:r>
            <a:r>
              <a:rPr lang="en-US" altLang="ko-KR" sz="1050" dirty="0"/>
              <a:t>(94011</a:t>
            </a:r>
            <a:r>
              <a:rPr lang="en-US" altLang="ko-KR" sz="1050" dirty="0" smtClean="0"/>
              <a:t>) </a:t>
            </a:r>
            <a:r>
              <a:rPr lang="en-US" altLang="ko-KR" sz="1050" dirty="0"/>
              <a:t>(</a:t>
            </a:r>
            <a:r>
              <a:rPr lang="ko-KR" altLang="en-US" sz="1050" dirty="0"/>
              <a:t>민간보조사업자</a:t>
            </a:r>
            <a:r>
              <a:rPr lang="en-US" altLang="ko-KR" sz="1050" dirty="0"/>
              <a:t>)</a:t>
            </a:r>
          </a:p>
          <a:p>
            <a:endParaRPr lang="en-US" altLang="ko-KR" sz="900" dirty="0"/>
          </a:p>
          <a:p>
            <a:r>
              <a:rPr lang="en-US" altLang="ko-KR" sz="900" dirty="0"/>
              <a:t>  3) </a:t>
            </a:r>
            <a:r>
              <a:rPr lang="ko-KR" altLang="en-US" sz="900" dirty="0"/>
              <a:t>출금계좌구분 ⑥  </a:t>
            </a:r>
            <a:r>
              <a:rPr lang="en-US" altLang="ko-KR" sz="900" dirty="0"/>
              <a:t>: </a:t>
            </a:r>
            <a:r>
              <a:rPr lang="ko-KR" altLang="en-US" sz="900" dirty="0" err="1"/>
              <a:t>정산반환은</a:t>
            </a:r>
            <a:r>
              <a:rPr lang="ko-KR" altLang="en-US" sz="900" dirty="0"/>
              <a:t> </a:t>
            </a:r>
            <a:r>
              <a:rPr lang="ko-KR" altLang="en-US" sz="900" dirty="0" err="1"/>
              <a:t>예치계좌로</a:t>
            </a:r>
            <a:r>
              <a:rPr lang="ko-KR" altLang="en-US" sz="900" dirty="0"/>
              <a:t> 반환해야 하므로 현재 반환해야 하는 금액이 어디 있는지를 보여주는 </a:t>
            </a:r>
            <a:r>
              <a:rPr lang="ko-KR" altLang="en-US" sz="900" dirty="0"/>
              <a:t>항목</a:t>
            </a:r>
            <a:r>
              <a:rPr lang="en-US" altLang="ko-KR" sz="900" dirty="0"/>
              <a:t> </a:t>
            </a:r>
            <a:r>
              <a:rPr lang="en-US" altLang="ko-KR" sz="900" dirty="0"/>
              <a:t>	</a:t>
            </a:r>
            <a:endParaRPr lang="en-US" altLang="ko-KR" sz="900" dirty="0"/>
          </a:p>
          <a:p>
            <a:r>
              <a:rPr lang="en-US" altLang="ko-KR" sz="900" dirty="0"/>
              <a:t> </a:t>
            </a:r>
            <a:r>
              <a:rPr lang="en-US" altLang="ko-KR" sz="900" dirty="0"/>
              <a:t>     - </a:t>
            </a:r>
            <a:r>
              <a:rPr lang="ko-KR" altLang="en-US" sz="900" dirty="0"/>
              <a:t>보조금 예치계좌번호 </a:t>
            </a:r>
            <a:r>
              <a:rPr lang="en-US" altLang="ko-KR" sz="900" dirty="0"/>
              <a:t>: </a:t>
            </a:r>
            <a:r>
              <a:rPr lang="ko-KR" altLang="en-US" sz="900" dirty="0" err="1"/>
              <a:t>예치형</a:t>
            </a:r>
            <a:r>
              <a:rPr lang="ko-KR" altLang="en-US" sz="900" dirty="0"/>
              <a:t> 사업의 경우 잔액 및 </a:t>
            </a:r>
            <a:r>
              <a:rPr lang="ko-KR" altLang="en-US" sz="900" dirty="0" err="1"/>
              <a:t>이자금액이</a:t>
            </a:r>
            <a:r>
              <a:rPr lang="ko-KR" altLang="en-US" sz="900" dirty="0"/>
              <a:t> </a:t>
            </a:r>
            <a:r>
              <a:rPr lang="ko-KR" altLang="en-US" sz="900" dirty="0" err="1"/>
              <a:t>예치계좌에</a:t>
            </a:r>
            <a:r>
              <a:rPr lang="ko-KR" altLang="en-US" sz="900" dirty="0"/>
              <a:t> 있음</a:t>
            </a:r>
            <a:endParaRPr lang="en-US" altLang="ko-KR" sz="900" dirty="0"/>
          </a:p>
          <a:p>
            <a:r>
              <a:rPr lang="en-US" altLang="ko-KR" sz="900" dirty="0"/>
              <a:t>	</a:t>
            </a:r>
            <a:r>
              <a:rPr lang="en-US" altLang="ko-KR" sz="900" dirty="0"/>
              <a:t>		</a:t>
            </a:r>
            <a:r>
              <a:rPr lang="ko-KR" altLang="en-US" sz="900" dirty="0"/>
              <a:t>때문에 </a:t>
            </a:r>
            <a:r>
              <a:rPr lang="ko-KR" altLang="en-US" sz="900" dirty="0" err="1"/>
              <a:t>반환처리시</a:t>
            </a:r>
            <a:r>
              <a:rPr lang="ko-KR" altLang="en-US" sz="900" dirty="0"/>
              <a:t> </a:t>
            </a:r>
            <a:r>
              <a:rPr lang="en-US" altLang="ko-KR" sz="900" dirty="0"/>
              <a:t>(</a:t>
            </a:r>
            <a:r>
              <a:rPr lang="ko-KR" altLang="en-US" sz="900" dirty="0"/>
              <a:t>반환이체요청 버튼 ⑦클릭</a:t>
            </a:r>
            <a:r>
              <a:rPr lang="en-US" altLang="ko-KR" sz="900" dirty="0"/>
              <a:t>) </a:t>
            </a:r>
            <a:r>
              <a:rPr lang="ko-KR" altLang="en-US" sz="900" dirty="0"/>
              <a:t>실제 이체가 이루어 지지 않아도 </a:t>
            </a:r>
            <a:r>
              <a:rPr lang="ko-KR" altLang="en-US" sz="900" dirty="0" err="1"/>
              <a:t>반환완료</a:t>
            </a:r>
            <a:r>
              <a:rPr lang="ko-KR" altLang="en-US" sz="900" dirty="0"/>
              <a:t> 처리됨</a:t>
            </a:r>
            <a:endParaRPr lang="en-US" altLang="ko-KR" sz="900" dirty="0"/>
          </a:p>
          <a:p>
            <a:r>
              <a:rPr lang="en-US" altLang="ko-KR" sz="900" dirty="0"/>
              <a:t> </a:t>
            </a:r>
            <a:r>
              <a:rPr lang="en-US" altLang="ko-KR" sz="900" dirty="0"/>
              <a:t>     - </a:t>
            </a:r>
            <a:r>
              <a:rPr lang="ko-KR" altLang="en-US" sz="900" dirty="0" err="1"/>
              <a:t>보조사업자</a:t>
            </a:r>
            <a:r>
              <a:rPr lang="ko-KR" altLang="en-US" sz="900" dirty="0"/>
              <a:t> 계좌번호 </a:t>
            </a:r>
            <a:r>
              <a:rPr lang="en-US" altLang="ko-KR" sz="900" dirty="0"/>
              <a:t>: </a:t>
            </a:r>
            <a:r>
              <a:rPr lang="en-US" altLang="ko-KR" sz="900" dirty="0"/>
              <a:t>	</a:t>
            </a:r>
            <a:r>
              <a:rPr lang="ko-KR" altLang="en-US" sz="900" dirty="0" err="1"/>
              <a:t>비예치형</a:t>
            </a:r>
            <a:r>
              <a:rPr lang="ko-KR" altLang="en-US" sz="900" dirty="0"/>
              <a:t> 사업의 이자 및 잔액의 경우 잔액 및 </a:t>
            </a:r>
            <a:r>
              <a:rPr lang="ko-KR" altLang="en-US" sz="900" dirty="0" err="1"/>
              <a:t>이자금액이</a:t>
            </a:r>
            <a:r>
              <a:rPr lang="ko-KR" altLang="en-US" sz="900" dirty="0"/>
              <a:t> 보조사업자의 </a:t>
            </a:r>
            <a:r>
              <a:rPr lang="ko-KR" altLang="en-US" sz="900" dirty="0" err="1"/>
              <a:t>자부담</a:t>
            </a:r>
            <a:r>
              <a:rPr lang="ko-KR" altLang="en-US" sz="900" dirty="0"/>
              <a:t> 계좌에 있는 금액을 </a:t>
            </a:r>
            <a:r>
              <a:rPr lang="ko-KR" altLang="en-US" sz="900" dirty="0" err="1"/>
              <a:t>예치계좌로</a:t>
            </a:r>
            <a:r>
              <a:rPr lang="ko-KR" altLang="en-US" sz="900" dirty="0"/>
              <a:t> </a:t>
            </a:r>
            <a:r>
              <a:rPr lang="ko-KR" altLang="en-US" sz="900" dirty="0" err="1"/>
              <a:t>반환처리</a:t>
            </a:r>
            <a:endParaRPr lang="en-US" altLang="ko-KR" sz="900" dirty="0"/>
          </a:p>
          <a:p>
            <a:r>
              <a:rPr lang="en-US" altLang="ko-KR" sz="900" dirty="0"/>
              <a:t>	</a:t>
            </a:r>
            <a:r>
              <a:rPr lang="en-US" altLang="ko-KR" sz="900" dirty="0"/>
              <a:t>                                   </a:t>
            </a:r>
            <a:r>
              <a:rPr lang="ko-KR" altLang="en-US" sz="900" dirty="0"/>
              <a:t>반환이체요청 ⑦</a:t>
            </a:r>
            <a:r>
              <a:rPr lang="en-US" altLang="ko-KR" sz="900" dirty="0"/>
              <a:t>  </a:t>
            </a:r>
            <a:r>
              <a:rPr lang="ko-KR" altLang="en-US" sz="900" dirty="0"/>
              <a:t>으로 </a:t>
            </a:r>
            <a:r>
              <a:rPr lang="ko-KR" altLang="en-US" sz="900" dirty="0" err="1"/>
              <a:t>이체요청</a:t>
            </a:r>
            <a:r>
              <a:rPr lang="ko-KR" altLang="en-US" sz="900" dirty="0"/>
              <a:t> 처리 한 후 </a:t>
            </a:r>
            <a:r>
              <a:rPr lang="ko-KR" altLang="en-US" sz="900" dirty="0" err="1"/>
              <a:t>이체실행을</a:t>
            </a:r>
            <a:r>
              <a:rPr lang="ko-KR" altLang="en-US" sz="900" dirty="0"/>
              <a:t> 통해 반환 처리</a:t>
            </a:r>
            <a:endParaRPr lang="en-US" altLang="ko-KR" sz="900" dirty="0"/>
          </a:p>
          <a:p>
            <a:r>
              <a:rPr lang="en-US" altLang="ko-KR" sz="900" dirty="0"/>
              <a:t>                                                   </a:t>
            </a:r>
            <a:r>
              <a:rPr lang="ko-KR" altLang="en-US" sz="900" dirty="0" err="1"/>
              <a:t>예치형</a:t>
            </a:r>
            <a:r>
              <a:rPr lang="ko-KR" altLang="en-US" sz="900" dirty="0"/>
              <a:t> 사업의</a:t>
            </a:r>
            <a:r>
              <a:rPr lang="en-US" altLang="ko-KR" sz="900" dirty="0"/>
              <a:t> </a:t>
            </a:r>
            <a:r>
              <a:rPr lang="ko-KR" altLang="en-US" sz="900" dirty="0" err="1"/>
              <a:t>불인정금액</a:t>
            </a:r>
            <a:r>
              <a:rPr lang="en-US" altLang="ko-KR" sz="900" dirty="0"/>
              <a:t>, </a:t>
            </a:r>
            <a:r>
              <a:rPr lang="ko-KR" altLang="en-US" sz="900" dirty="0"/>
              <a:t>지방비 재원의 </a:t>
            </a:r>
            <a:r>
              <a:rPr lang="ko-KR" altLang="en-US" sz="900" dirty="0" err="1"/>
              <a:t>이자금액도</a:t>
            </a:r>
            <a:r>
              <a:rPr lang="ko-KR" altLang="en-US" sz="900" dirty="0"/>
              <a:t> </a:t>
            </a:r>
            <a:r>
              <a:rPr lang="ko-KR" altLang="en-US" sz="900" dirty="0" err="1"/>
              <a:t>보조사업자</a:t>
            </a:r>
            <a:r>
              <a:rPr lang="ko-KR" altLang="en-US" sz="900" dirty="0"/>
              <a:t> 계좌에 금액이 있게 되므로</a:t>
            </a:r>
            <a:endParaRPr lang="en-US" altLang="ko-KR" sz="900" dirty="0"/>
          </a:p>
          <a:p>
            <a:r>
              <a:rPr lang="en-US" altLang="ko-KR" sz="900" dirty="0"/>
              <a:t> </a:t>
            </a:r>
            <a:r>
              <a:rPr lang="en-US" altLang="ko-KR" sz="900" dirty="0"/>
              <a:t>                                                  </a:t>
            </a:r>
            <a:r>
              <a:rPr lang="ko-KR" altLang="en-US" sz="900" dirty="0"/>
              <a:t>해당 금액은 </a:t>
            </a:r>
            <a:r>
              <a:rPr lang="ko-KR" altLang="en-US" sz="900" dirty="0" err="1"/>
              <a:t>이체요청</a:t>
            </a:r>
            <a:r>
              <a:rPr lang="ko-KR" altLang="en-US" sz="900" dirty="0"/>
              <a:t> 및 </a:t>
            </a:r>
            <a:r>
              <a:rPr lang="ko-KR" altLang="en-US" sz="900" dirty="0" err="1"/>
              <a:t>이체실행을</a:t>
            </a:r>
            <a:r>
              <a:rPr lang="ko-KR" altLang="en-US" sz="900" dirty="0"/>
              <a:t> 통해 </a:t>
            </a:r>
            <a:r>
              <a:rPr lang="ko-KR" altLang="en-US" sz="900" dirty="0" err="1"/>
              <a:t>반환처리</a:t>
            </a:r>
            <a:r>
              <a:rPr lang="en-US" altLang="ko-KR" sz="900" dirty="0"/>
              <a:t>.</a:t>
            </a:r>
          </a:p>
          <a:p>
            <a:r>
              <a:rPr lang="en-US" altLang="ko-KR" sz="900" dirty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/>
              <a:t> 4) </a:t>
            </a:r>
            <a:r>
              <a:rPr lang="ko-KR" altLang="en-US" sz="900" dirty="0" err="1"/>
              <a:t>이체요청</a:t>
            </a:r>
            <a:r>
              <a:rPr lang="ko-KR" altLang="en-US" sz="900" dirty="0"/>
              <a:t> 했으나 </a:t>
            </a:r>
            <a:r>
              <a:rPr lang="ko-KR" altLang="en-US" sz="900" dirty="0" err="1"/>
              <a:t>이체처리</a:t>
            </a:r>
            <a:r>
              <a:rPr lang="ko-KR" altLang="en-US" sz="900" dirty="0"/>
              <a:t> 하지 않고 또는 </a:t>
            </a:r>
            <a:r>
              <a:rPr lang="ko-KR" altLang="en-US" sz="900" dirty="0" err="1"/>
              <a:t>이체실행</a:t>
            </a:r>
            <a:r>
              <a:rPr lang="ko-KR" altLang="en-US" sz="900" dirty="0"/>
              <a:t> </a:t>
            </a:r>
            <a:r>
              <a:rPr lang="ko-KR" altLang="en-US" sz="900" dirty="0" err="1"/>
              <a:t>오류시</a:t>
            </a:r>
            <a:r>
              <a:rPr lang="ko-KR" altLang="en-US" sz="900" dirty="0"/>
              <a:t> 해당 </a:t>
            </a:r>
            <a:r>
              <a:rPr lang="ko-KR" altLang="en-US" sz="900" dirty="0" err="1"/>
              <a:t>이체요청</a:t>
            </a:r>
            <a:r>
              <a:rPr lang="ko-KR" altLang="en-US" sz="900" dirty="0"/>
              <a:t> 자료를 미처리 상태로 되돌려야 하는 경우</a:t>
            </a:r>
            <a:endParaRPr lang="en-US" altLang="ko-KR" sz="900" dirty="0"/>
          </a:p>
          <a:p>
            <a:r>
              <a:rPr lang="en-US" altLang="ko-KR" sz="900" dirty="0"/>
              <a:t>       [</a:t>
            </a:r>
            <a:r>
              <a:rPr lang="ko-KR" altLang="en-US" sz="900" dirty="0"/>
              <a:t>반환요청취소</a:t>
            </a:r>
            <a:r>
              <a:rPr lang="en-US" altLang="ko-KR" sz="900" dirty="0"/>
              <a:t>] ⑧ </a:t>
            </a:r>
            <a:r>
              <a:rPr lang="ko-KR" altLang="en-US" sz="900" dirty="0"/>
              <a:t>버튼을 통해 되돌릴 수 있음</a:t>
            </a:r>
            <a:r>
              <a:rPr lang="en-US" altLang="ko-KR" sz="900" dirty="0"/>
              <a:t> </a:t>
            </a:r>
            <a:r>
              <a:rPr lang="en-US" altLang="ko-KR" sz="900" dirty="0"/>
              <a:t>	</a:t>
            </a:r>
            <a:endParaRPr lang="en-US" altLang="ko-KR" sz="900" dirty="0"/>
          </a:p>
          <a:p>
            <a:r>
              <a:rPr lang="en-US" altLang="ko-KR" sz="900" dirty="0"/>
              <a:t> </a:t>
            </a:r>
            <a:r>
              <a:rPr lang="en-US" altLang="ko-KR" sz="900" dirty="0"/>
              <a:t>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/>
              <a:t> 5) [ </a:t>
            </a:r>
            <a:r>
              <a:rPr lang="ko-KR" altLang="en-US" sz="900" dirty="0" err="1"/>
              <a:t>정산보정</a:t>
            </a:r>
            <a:r>
              <a:rPr lang="ko-KR" altLang="en-US" sz="900" dirty="0"/>
              <a:t> </a:t>
            </a:r>
            <a:r>
              <a:rPr lang="ko-KR" altLang="en-US" sz="900" dirty="0" err="1"/>
              <a:t>자부담계좌잔액반환</a:t>
            </a:r>
            <a:r>
              <a:rPr lang="en-US" altLang="ko-KR" sz="900" dirty="0"/>
              <a:t>] ⑨ </a:t>
            </a:r>
            <a:r>
              <a:rPr lang="ko-KR" altLang="en-US" sz="900" dirty="0"/>
              <a:t>은 </a:t>
            </a:r>
            <a:r>
              <a:rPr lang="ko-KR" altLang="en-US" sz="900" dirty="0" err="1"/>
              <a:t>예치형</a:t>
            </a:r>
            <a:r>
              <a:rPr lang="ko-KR" altLang="en-US" sz="900" dirty="0"/>
              <a:t> 사업인데 보조금 교부를 </a:t>
            </a:r>
            <a:r>
              <a:rPr lang="ko-KR" altLang="en-US" sz="900" dirty="0" err="1"/>
              <a:t>자부담</a:t>
            </a:r>
            <a:r>
              <a:rPr lang="ko-KR" altLang="en-US" sz="900" dirty="0"/>
              <a:t> 계좌로 받고 해당 금액을 수기집행으로 </a:t>
            </a:r>
            <a:r>
              <a:rPr lang="ko-KR" altLang="en-US" sz="900" dirty="0" err="1"/>
              <a:t>집행처리</a:t>
            </a:r>
            <a:r>
              <a:rPr lang="ko-KR" altLang="en-US" sz="900" dirty="0"/>
              <a:t> 후 잔액이 남았을 경우 반환 </a:t>
            </a:r>
            <a:r>
              <a:rPr lang="ko-KR" altLang="en-US" sz="900" dirty="0" err="1"/>
              <a:t>할때</a:t>
            </a:r>
            <a:r>
              <a:rPr lang="ko-KR" altLang="en-US" sz="900" dirty="0"/>
              <a:t> 사용</a:t>
            </a:r>
            <a:r>
              <a:rPr lang="en-US" altLang="ko-KR" sz="900" dirty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796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638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62114" y="4747945"/>
            <a:ext cx="8810625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2. </a:t>
            </a:r>
            <a:r>
              <a:rPr lang="ko-KR" altLang="en-US" sz="1050" dirty="0" err="1"/>
              <a:t>보조사업자</a:t>
            </a:r>
            <a:r>
              <a:rPr lang="ko-KR" altLang="en-US" sz="1050" dirty="0"/>
              <a:t> </a:t>
            </a:r>
            <a:r>
              <a:rPr lang="en-US" altLang="ko-KR" sz="1050" dirty="0"/>
              <a:t>: </a:t>
            </a:r>
            <a:r>
              <a:rPr lang="ko-KR" altLang="en-US" sz="1050" dirty="0"/>
              <a:t>반환이체요청 조회</a:t>
            </a:r>
            <a:r>
              <a:rPr lang="en-US" altLang="ko-KR" sz="1050" dirty="0"/>
              <a:t>(94032) (</a:t>
            </a:r>
            <a:r>
              <a:rPr lang="ko-KR" altLang="en-US" sz="1050" dirty="0"/>
              <a:t>민간보조사업자</a:t>
            </a:r>
            <a:r>
              <a:rPr lang="en-US" altLang="ko-KR" sz="1050" dirty="0"/>
              <a:t>) </a:t>
            </a:r>
            <a:r>
              <a:rPr lang="en-US" altLang="ko-KR" sz="1050" dirty="0" smtClean="0"/>
              <a:t> =&gt; </a:t>
            </a:r>
            <a:r>
              <a:rPr lang="ko-KR" altLang="en-US" sz="1050" dirty="0" err="1"/>
              <a:t>이체담당자</a:t>
            </a:r>
            <a:r>
              <a:rPr lang="ko-KR" altLang="en-US" sz="1050" dirty="0"/>
              <a:t> 권한이 있는 경우에만 해당 화면 조회됨</a:t>
            </a:r>
            <a:r>
              <a:rPr lang="en-US" altLang="ko-KR" sz="1050" dirty="0"/>
              <a:t>.</a:t>
            </a:r>
          </a:p>
          <a:p>
            <a:endParaRPr lang="en-US" altLang="ko-KR" sz="900" dirty="0"/>
          </a:p>
          <a:p>
            <a:r>
              <a:rPr lang="en-US" altLang="ko-KR" sz="900" dirty="0"/>
              <a:t>  1) </a:t>
            </a:r>
            <a:r>
              <a:rPr lang="ko-KR" altLang="en-US" sz="900" dirty="0" err="1"/>
              <a:t>사업선택</a:t>
            </a:r>
            <a:r>
              <a:rPr lang="ko-KR" altLang="en-US" sz="900" dirty="0"/>
              <a:t> 후 </a:t>
            </a:r>
            <a:r>
              <a:rPr lang="ko-KR" altLang="en-US" sz="900" dirty="0" err="1"/>
              <a:t>조회시</a:t>
            </a:r>
            <a:r>
              <a:rPr lang="ko-KR" altLang="en-US" sz="900" dirty="0"/>
              <a:t> </a:t>
            </a:r>
            <a:r>
              <a:rPr lang="ko-KR" altLang="en-US" sz="900" dirty="0" err="1"/>
              <a:t>정산반환</a:t>
            </a:r>
            <a:r>
              <a:rPr lang="ko-KR" altLang="en-US" sz="900" dirty="0"/>
              <a:t> </a:t>
            </a:r>
            <a:r>
              <a:rPr lang="ko-KR" altLang="en-US" sz="900" dirty="0" err="1"/>
              <a:t>요청등록</a:t>
            </a:r>
            <a:r>
              <a:rPr lang="ko-KR" altLang="en-US" sz="900" dirty="0"/>
              <a:t> 화면에서 </a:t>
            </a:r>
            <a:r>
              <a:rPr lang="ko-KR" altLang="en-US" sz="900" dirty="0" err="1"/>
              <a:t>반환요청</a:t>
            </a:r>
            <a:r>
              <a:rPr lang="ko-KR" altLang="en-US" sz="900" dirty="0"/>
              <a:t> 한 자료가 조회됨</a:t>
            </a:r>
            <a:r>
              <a:rPr lang="en-US" altLang="ko-KR" sz="900" dirty="0"/>
              <a:t>.</a:t>
            </a:r>
            <a:r>
              <a:rPr lang="en-US" altLang="ko-KR" sz="900" dirty="0"/>
              <a:t>	</a:t>
            </a:r>
            <a:r>
              <a:rPr lang="en-US" altLang="ko-KR" sz="900" dirty="0"/>
              <a:t>  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/>
              <a:t>     - </a:t>
            </a:r>
            <a:r>
              <a:rPr lang="ko-KR" altLang="en-US" sz="900" dirty="0"/>
              <a:t>조회됨 </a:t>
            </a:r>
            <a:r>
              <a:rPr lang="ko-KR" altLang="en-US" sz="900" dirty="0" err="1"/>
              <a:t>이체요청</a:t>
            </a:r>
            <a:r>
              <a:rPr lang="ko-KR" altLang="en-US" sz="900" dirty="0"/>
              <a:t> 내역의 반환이체요청</a:t>
            </a:r>
            <a:r>
              <a:rPr lang="en-US" altLang="ko-KR" sz="900" dirty="0"/>
              <a:t>ID ①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하단에 반환상세내역 이 조회됨</a:t>
            </a:r>
            <a:r>
              <a:rPr lang="en-US" altLang="ko-KR" sz="900" dirty="0"/>
              <a:t>.  </a:t>
            </a:r>
          </a:p>
          <a:p>
            <a:r>
              <a:rPr lang="en-US" altLang="ko-KR" sz="900" dirty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/>
              <a:t> 2) </a:t>
            </a:r>
            <a:r>
              <a:rPr lang="ko-KR" altLang="en-US" sz="900" dirty="0" err="1"/>
              <a:t>이체실행</a:t>
            </a:r>
            <a:r>
              <a:rPr lang="ko-KR" altLang="en-US" sz="900" dirty="0"/>
              <a:t> 처리</a:t>
            </a:r>
            <a:endParaRPr lang="en-US" altLang="ko-KR" sz="900" dirty="0"/>
          </a:p>
          <a:p>
            <a:r>
              <a:rPr lang="en-US" altLang="ko-KR" sz="900" dirty="0"/>
              <a:t>      - </a:t>
            </a:r>
            <a:r>
              <a:rPr lang="ko-KR" altLang="en-US" sz="900" dirty="0"/>
              <a:t>반환이체요청</a:t>
            </a:r>
            <a:r>
              <a:rPr lang="en-US" altLang="ko-KR" sz="900" dirty="0"/>
              <a:t>id </a:t>
            </a:r>
            <a:r>
              <a:rPr lang="ko-KR" altLang="en-US" sz="900" dirty="0"/>
              <a:t>옆의 </a:t>
            </a:r>
            <a:r>
              <a:rPr lang="ko-KR" altLang="en-US" sz="900" dirty="0" err="1"/>
              <a:t>선택박스</a:t>
            </a:r>
            <a:r>
              <a:rPr lang="ko-KR" altLang="en-US" sz="900" dirty="0"/>
              <a:t> ② 에 체크한 후 </a:t>
            </a:r>
            <a:endParaRPr lang="en-US" altLang="ko-KR" sz="900" dirty="0"/>
          </a:p>
          <a:p>
            <a:r>
              <a:rPr lang="en-US" altLang="ko-KR" sz="900" dirty="0"/>
              <a:t> </a:t>
            </a:r>
            <a:r>
              <a:rPr lang="en-US" altLang="ko-KR" sz="900" dirty="0"/>
              <a:t>     - </a:t>
            </a:r>
            <a:r>
              <a:rPr lang="ko-KR" altLang="en-US" sz="900" dirty="0"/>
              <a:t>이체비밀번호 검증③ </a:t>
            </a:r>
            <a:r>
              <a:rPr lang="en-US" altLang="ko-KR" sz="900" dirty="0"/>
              <a:t>,   </a:t>
            </a:r>
            <a:r>
              <a:rPr lang="ko-KR" altLang="en-US" sz="900" dirty="0" err="1"/>
              <a:t>이체인증서</a:t>
            </a:r>
            <a:r>
              <a:rPr lang="ko-KR" altLang="en-US" sz="900" dirty="0"/>
              <a:t> 인증 ④</a:t>
            </a:r>
            <a:r>
              <a:rPr lang="en-US" altLang="ko-KR" sz="900" dirty="0"/>
              <a:t>  </a:t>
            </a:r>
            <a:r>
              <a:rPr lang="ko-KR" altLang="en-US" sz="900" dirty="0"/>
              <a:t>하여 </a:t>
            </a:r>
            <a:r>
              <a:rPr lang="ko-KR" altLang="en-US" sz="900" dirty="0" err="1"/>
              <a:t>인증결과가</a:t>
            </a:r>
            <a:r>
              <a:rPr lang="ko-KR" altLang="en-US" sz="900" dirty="0"/>
              <a:t> 성공이면  </a:t>
            </a:r>
            <a:r>
              <a:rPr lang="en-US" altLang="ko-KR" sz="900" dirty="0"/>
              <a:t>[</a:t>
            </a:r>
            <a:r>
              <a:rPr lang="ko-KR" altLang="en-US" sz="900" dirty="0" err="1"/>
              <a:t>이체실행</a:t>
            </a:r>
            <a:r>
              <a:rPr lang="en-US" altLang="ko-KR" sz="900" dirty="0"/>
              <a:t>] ⑤   </a:t>
            </a:r>
            <a:r>
              <a:rPr lang="ko-KR" altLang="en-US" sz="900" dirty="0"/>
              <a:t>처리</a:t>
            </a:r>
            <a:r>
              <a:rPr lang="en-US" altLang="ko-KR" sz="900" dirty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/>
              <a:t>     - </a:t>
            </a:r>
            <a:r>
              <a:rPr lang="ko-KR" altLang="en-US" sz="900" dirty="0" err="1"/>
              <a:t>이체실행중</a:t>
            </a:r>
            <a:r>
              <a:rPr lang="ko-KR" altLang="en-US" sz="900" dirty="0"/>
              <a:t> 오류 발생시 </a:t>
            </a:r>
            <a:r>
              <a:rPr lang="ko-KR" altLang="en-US" sz="900" dirty="0" err="1"/>
              <a:t>오류사항</a:t>
            </a:r>
            <a:r>
              <a:rPr lang="ko-KR" altLang="en-US" sz="900" dirty="0"/>
              <a:t> 처리 후 </a:t>
            </a:r>
            <a:r>
              <a:rPr lang="en-US" altLang="ko-KR" sz="900" dirty="0"/>
              <a:t>[</a:t>
            </a:r>
            <a:r>
              <a:rPr lang="ko-KR" altLang="en-US" sz="900" dirty="0" err="1"/>
              <a:t>이체재실행</a:t>
            </a:r>
            <a:r>
              <a:rPr lang="en-US" altLang="ko-KR" sz="900" dirty="0"/>
              <a:t>] </a:t>
            </a:r>
            <a:r>
              <a:rPr lang="ko-KR" altLang="en-US" sz="900" dirty="0"/>
              <a:t>버튼으로 </a:t>
            </a:r>
            <a:r>
              <a:rPr lang="ko-KR" altLang="en-US" sz="900" dirty="0" err="1"/>
              <a:t>이체실행</a:t>
            </a:r>
            <a:r>
              <a:rPr lang="ko-KR" altLang="en-US" sz="900" dirty="0"/>
              <a:t> 처리</a:t>
            </a:r>
            <a:r>
              <a:rPr lang="en-US" altLang="ko-KR" sz="900" dirty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/>
              <a:t>     - </a:t>
            </a:r>
            <a:r>
              <a:rPr lang="ko-KR" altLang="en-US" sz="900" dirty="0" err="1"/>
              <a:t>이체실행시</a:t>
            </a:r>
            <a:r>
              <a:rPr lang="ko-KR" altLang="en-US" sz="900" dirty="0"/>
              <a:t> 입금계좌번호는 보탬</a:t>
            </a:r>
            <a:r>
              <a:rPr lang="en-US" altLang="ko-KR" sz="900" dirty="0"/>
              <a:t>e </a:t>
            </a:r>
            <a:r>
              <a:rPr lang="ko-KR" altLang="en-US" sz="900" dirty="0"/>
              <a:t>에서 자동으로 처리되도록 되어 있으므로 입금계좌번호를 입력하지 않아도 </a:t>
            </a:r>
            <a:r>
              <a:rPr lang="ko-KR" altLang="en-US" sz="900" dirty="0" err="1"/>
              <a:t>이체처리</a:t>
            </a:r>
            <a:r>
              <a:rPr lang="ko-KR" altLang="en-US" sz="900" dirty="0"/>
              <a:t> 됨</a:t>
            </a:r>
            <a:r>
              <a:rPr lang="en-US" altLang="ko-KR" sz="900" dirty="0"/>
              <a:t>.</a:t>
            </a:r>
          </a:p>
          <a:p>
            <a:r>
              <a:rPr lang="en-US" altLang="ko-KR" sz="900" dirty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/>
              <a:t> 3) </a:t>
            </a:r>
            <a:r>
              <a:rPr lang="ko-KR" altLang="en-US" sz="900" dirty="0" err="1"/>
              <a:t>반환요청</a:t>
            </a:r>
            <a:r>
              <a:rPr lang="ko-KR" altLang="en-US" sz="900" dirty="0"/>
              <a:t> 자료를 취소하고자 하는 경우 </a:t>
            </a:r>
            <a:r>
              <a:rPr lang="en-US" altLang="ko-KR" sz="900" dirty="0"/>
              <a:t>[</a:t>
            </a:r>
            <a:r>
              <a:rPr lang="ko-KR" altLang="en-US" sz="900" dirty="0"/>
              <a:t>반환요청취소</a:t>
            </a:r>
            <a:r>
              <a:rPr lang="en-US" altLang="ko-KR" sz="900" dirty="0"/>
              <a:t>] ⑥ </a:t>
            </a:r>
            <a:r>
              <a:rPr lang="ko-KR" altLang="en-US" sz="900" dirty="0"/>
              <a:t>버튼 클릭을 통해 해당 </a:t>
            </a:r>
            <a:r>
              <a:rPr lang="ko-KR" altLang="en-US" sz="900" dirty="0" err="1"/>
              <a:t>이체요청</a:t>
            </a:r>
            <a:r>
              <a:rPr lang="ko-KR" altLang="en-US" sz="900" dirty="0"/>
              <a:t> 자료를 </a:t>
            </a:r>
            <a:r>
              <a:rPr lang="ko-KR" altLang="en-US" sz="900" dirty="0" err="1"/>
              <a:t>요청이전</a:t>
            </a:r>
            <a:r>
              <a:rPr lang="ko-KR" altLang="en-US" sz="900" dirty="0"/>
              <a:t> 으로 되돌릴 수 있음</a:t>
            </a:r>
            <a:endParaRPr lang="en-US" altLang="ko-KR" sz="900" dirty="0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794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52400" y="5054600"/>
            <a:ext cx="11811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3200" y="5245100"/>
            <a:ext cx="1174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/>
              <a:t>정산반환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결과조회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민간보조사업자가 </a:t>
            </a:r>
            <a:r>
              <a:rPr lang="ko-KR" altLang="en-US" dirty="0" err="1" smtClean="0"/>
              <a:t>예치계좌로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반환완료</a:t>
            </a:r>
            <a:r>
              <a:rPr lang="ko-KR" altLang="en-US" dirty="0" smtClean="0"/>
              <a:t> 한 내역을 조회하기 위해 </a:t>
            </a:r>
            <a:r>
              <a:rPr lang="ko-KR" altLang="en-US" dirty="0" err="1" smtClean="0"/>
              <a:t>반환결과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조회화면</a:t>
            </a:r>
            <a:r>
              <a:rPr lang="ko-KR" altLang="en-US" dirty="0"/>
              <a:t> </a:t>
            </a:r>
            <a:r>
              <a:rPr lang="ko-KR" altLang="en-US" dirty="0" smtClean="0"/>
              <a:t>열기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52400" y="5054600"/>
            <a:ext cx="11811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4150" y="5245100"/>
            <a:ext cx="1174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1-1.</a:t>
            </a:r>
            <a:r>
              <a:rPr lang="ko-KR" altLang="en-US" dirty="0"/>
              <a:t> </a:t>
            </a:r>
            <a:r>
              <a:rPr lang="ko-KR" altLang="en-US" dirty="0" smtClean="0"/>
              <a:t>사업담당자가 관리하고 있는 관리사업</a:t>
            </a:r>
            <a:r>
              <a:rPr lang="en-US" altLang="ko-KR" dirty="0" smtClean="0"/>
              <a:t>(</a:t>
            </a:r>
            <a:r>
              <a:rPr lang="ko-KR" altLang="en-US" dirty="0" smtClean="0"/>
              <a:t>지자체보조사업</a:t>
            </a:r>
            <a:r>
              <a:rPr lang="en-US" altLang="ko-KR" dirty="0" smtClean="0"/>
              <a:t>)</a:t>
            </a:r>
            <a:r>
              <a:rPr lang="ko-KR" altLang="en-US" dirty="0" smtClean="0"/>
              <a:t>별 </a:t>
            </a:r>
            <a:r>
              <a:rPr lang="ko-KR" altLang="en-US" dirty="0" err="1" smtClean="0"/>
              <a:t>하위사업의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반환결과를</a:t>
            </a:r>
            <a:r>
              <a:rPr lang="ko-KR" altLang="en-US" dirty="0" smtClean="0"/>
              <a:t> 조회하기 위해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관리사업 </a:t>
            </a:r>
            <a:r>
              <a:rPr lang="ko-KR" altLang="en-US" dirty="0" err="1" smtClean="0"/>
              <a:t>팝업화면</a:t>
            </a:r>
            <a:r>
              <a:rPr lang="ko-KR" altLang="en-US" dirty="0" smtClean="0"/>
              <a:t> 버튼 클릭</a:t>
            </a:r>
            <a:endParaRPr lang="en-US" altLang="ko-KR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6" y="1"/>
            <a:ext cx="12192000" cy="50546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278486" y="609079"/>
            <a:ext cx="377538" cy="255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6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245100"/>
            <a:ext cx="1174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관리사업 팝업화면에서 조회하고자 하는 관리사업 선택</a:t>
            </a:r>
            <a:endParaRPr lang="en-US" altLang="ko-KR" dirty="0" smtClean="0"/>
          </a:p>
          <a:p>
            <a:r>
              <a:rPr lang="en-US" altLang="ko-KR" dirty="0" smtClean="0"/>
              <a:t>  1) </a:t>
            </a:r>
            <a:r>
              <a:rPr lang="ko-KR" altLang="en-US" dirty="0" smtClean="0"/>
              <a:t>조회된 관리사업 목록에서 관리사업 선택</a:t>
            </a:r>
            <a:endParaRPr lang="en-US" altLang="ko-KR" dirty="0" smtClean="0"/>
          </a:p>
          <a:p>
            <a:r>
              <a:rPr lang="en-US" altLang="ko-KR" dirty="0" smtClean="0"/>
              <a:t>  2) </a:t>
            </a:r>
            <a:r>
              <a:rPr lang="ko-KR" altLang="en-US" dirty="0" err="1" smtClean="0"/>
              <a:t>선택버튼</a:t>
            </a:r>
            <a:r>
              <a:rPr lang="ko-KR" altLang="en-US" dirty="0" smtClean="0"/>
              <a:t> 클릭</a:t>
            </a:r>
            <a:endParaRPr lang="en-US" altLang="ko-KR" dirty="0" smtClean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6"/>
            <a:ext cx="1219200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245100"/>
            <a:ext cx="1174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조회조건에</a:t>
            </a:r>
            <a:r>
              <a:rPr lang="ko-KR" altLang="en-US" dirty="0" smtClean="0"/>
              <a:t> 지자체보조사업</a:t>
            </a:r>
            <a:r>
              <a:rPr lang="en-US" altLang="ko-KR" dirty="0" smtClean="0"/>
              <a:t>(</a:t>
            </a:r>
            <a:r>
              <a:rPr lang="ko-KR" altLang="en-US" dirty="0" smtClean="0"/>
              <a:t>관리사업</a:t>
            </a:r>
            <a:r>
              <a:rPr lang="en-US" altLang="ko-KR" dirty="0" smtClean="0"/>
              <a:t>) </a:t>
            </a:r>
            <a:r>
              <a:rPr lang="ko-KR" altLang="en-US" dirty="0" smtClean="0"/>
              <a:t>선택 후 </a:t>
            </a:r>
            <a:r>
              <a:rPr lang="ko-KR" altLang="en-US" dirty="0" err="1" smtClean="0"/>
              <a:t>조회버튼</a:t>
            </a:r>
            <a:r>
              <a:rPr lang="ko-KR" altLang="en-US" dirty="0" smtClean="0"/>
              <a:t> 클릭</a:t>
            </a:r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9"/>
            <a:ext cx="12192000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245100"/>
            <a:ext cx="1174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3-1. </a:t>
            </a:r>
            <a:r>
              <a:rPr lang="ko-KR" altLang="en-US" dirty="0" smtClean="0"/>
              <a:t>관리사업의 </a:t>
            </a:r>
            <a:r>
              <a:rPr lang="ko-KR" altLang="en-US" dirty="0" err="1" smtClean="0"/>
              <a:t>하위사업</a:t>
            </a:r>
            <a:r>
              <a:rPr lang="en-US" altLang="ko-KR" dirty="0" smtClean="0"/>
              <a:t>(</a:t>
            </a:r>
            <a:r>
              <a:rPr lang="ko-KR" altLang="en-US" dirty="0" smtClean="0"/>
              <a:t>민간 보조사업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사업목록</a:t>
            </a:r>
            <a:r>
              <a:rPr lang="en-US" altLang="ko-KR" dirty="0" smtClean="0"/>
              <a:t>] </a:t>
            </a:r>
            <a:r>
              <a:rPr lang="ko-KR" altLang="en-US" dirty="0" smtClean="0"/>
              <a:t>에 조회됨</a:t>
            </a:r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7"/>
            <a:ext cx="12192000" cy="5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5245100"/>
            <a:ext cx="1174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3-2. [</a:t>
            </a:r>
            <a:r>
              <a:rPr lang="ko-KR" altLang="en-US" dirty="0" err="1" smtClean="0"/>
              <a:t>사업목록</a:t>
            </a:r>
            <a:r>
              <a:rPr lang="en-US" altLang="ko-KR" dirty="0" smtClean="0"/>
              <a:t>] </a:t>
            </a:r>
            <a:r>
              <a:rPr lang="ko-KR" altLang="en-US" dirty="0" smtClean="0"/>
              <a:t>에서 조회된 사업의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보조사업명</a:t>
            </a:r>
            <a:r>
              <a:rPr lang="en-US" altLang="ko-KR" dirty="0" smtClean="0"/>
              <a:t>‘ </a:t>
            </a:r>
            <a:r>
              <a:rPr lang="ko-KR" altLang="en-US" dirty="0" err="1" smtClean="0"/>
              <a:t>클릭시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1)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하단 </a:t>
            </a:r>
            <a:r>
              <a:rPr lang="en-US" altLang="ko-KR" dirty="0" smtClean="0"/>
              <a:t>[</a:t>
            </a:r>
            <a:r>
              <a:rPr lang="ko-KR" altLang="en-US" dirty="0" smtClean="0"/>
              <a:t>반환 세부내역</a:t>
            </a:r>
            <a:r>
              <a:rPr lang="en-US" altLang="ko-KR" dirty="0" smtClean="0"/>
              <a:t>] </a:t>
            </a:r>
            <a:r>
              <a:rPr lang="ko-KR" altLang="en-US" dirty="0" smtClean="0"/>
              <a:t>조회됨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2) </a:t>
            </a:r>
            <a:r>
              <a:rPr lang="ko-KR" altLang="en-US" dirty="0" smtClean="0"/>
              <a:t>반환진행상태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민간보조사업자가 예치계좌까지 </a:t>
            </a:r>
            <a:r>
              <a:rPr lang="ko-KR" altLang="en-US" dirty="0" err="1" smtClean="0"/>
              <a:t>반환완료된</a:t>
            </a:r>
            <a:r>
              <a:rPr lang="ko-KR" altLang="en-US" dirty="0" smtClean="0"/>
              <a:t> 상태표시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3) </a:t>
            </a:r>
            <a:r>
              <a:rPr lang="ko-KR" altLang="en-US" dirty="0" err="1" smtClean="0"/>
              <a:t>징수상태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예치계좌에서 </a:t>
            </a:r>
            <a:r>
              <a:rPr lang="ko-KR" altLang="en-US" dirty="0" err="1" smtClean="0"/>
              <a:t>징수계좌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자치단체 지출 또는 </a:t>
            </a:r>
            <a:r>
              <a:rPr lang="ko-KR" altLang="en-US" dirty="0" err="1" smtClean="0"/>
              <a:t>세입계좌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이체완료</a:t>
            </a:r>
            <a:r>
              <a:rPr lang="ko-KR" altLang="en-US" dirty="0" smtClean="0"/>
              <a:t> 된 상태표시</a:t>
            </a:r>
            <a:r>
              <a:rPr lang="en-US" altLang="ko-KR" dirty="0" smtClean="0"/>
              <a:t> 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r>
              <a:rPr lang="en-US" altLang="ko-KR" dirty="0" smtClean="0"/>
              <a:t>  - </a:t>
            </a:r>
            <a:r>
              <a:rPr lang="ko-KR" altLang="en-US" dirty="0" smtClean="0"/>
              <a:t>반환진행상태는 완료인데 </a:t>
            </a:r>
            <a:r>
              <a:rPr lang="ko-KR" altLang="en-US" dirty="0" err="1" smtClean="0"/>
              <a:t>징수상태가</a:t>
            </a:r>
            <a:r>
              <a:rPr lang="ko-KR" altLang="en-US" dirty="0" smtClean="0"/>
              <a:t> 완료가 아닌 자료가 징수요청등록 대상이 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5"/>
            <a:ext cx="12192000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1047</Words>
  <Application>Microsoft Office PowerPoint</Application>
  <PresentationFormat>와이드스크린</PresentationFormat>
  <Paragraphs>100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Metanet</cp:lastModifiedBy>
  <cp:revision>190</cp:revision>
  <dcterms:created xsi:type="dcterms:W3CDTF">2023-05-12T00:57:45Z</dcterms:created>
  <dcterms:modified xsi:type="dcterms:W3CDTF">2024-05-21T01:58:33Z</dcterms:modified>
</cp:coreProperties>
</file>