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3" r:id="rId14"/>
    <p:sldId id="270" r:id="rId15"/>
    <p:sldId id="271" r:id="rId16"/>
    <p:sldId id="27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9" autoAdjust="0"/>
  </p:normalViewPr>
  <p:slideViewPr>
    <p:cSldViewPr snapToGrid="0">
      <p:cViewPr varScale="1">
        <p:scale>
          <a:sx n="107" d="100"/>
          <a:sy n="107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88749-A0F1-4F6D-9F96-FE0B24C4EC59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47470-43F7-489D-BAC7-7CAB759E4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31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baseline="0" dirty="0" err="1" smtClean="0"/>
              <a:t>보조사업자</a:t>
            </a:r>
            <a:r>
              <a:rPr lang="en-US" altLang="ko-KR" baseline="0" dirty="0" smtClean="0"/>
              <a:t>: </a:t>
            </a:r>
            <a:r>
              <a:rPr lang="ko-KR" altLang="en-US" baseline="0" dirty="0" err="1" smtClean="0"/>
              <a:t>정산반환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고지서반납</a:t>
            </a:r>
            <a:r>
              <a:rPr lang="ko-KR" altLang="en-US" baseline="0" dirty="0" smtClean="0"/>
              <a:t> 요청</a:t>
            </a:r>
            <a:r>
              <a:rPr lang="en-US" altLang="ko-KR" baseline="0" dirty="0" smtClean="0"/>
              <a:t>(94038)</a:t>
            </a:r>
          </a:p>
          <a:p>
            <a:pPr marL="0" indent="0">
              <a:buNone/>
            </a:pPr>
            <a:endParaRPr lang="en-US" altLang="ko-KR" baseline="0" dirty="0" smtClean="0"/>
          </a:p>
          <a:p>
            <a:pPr marL="228600" indent="-228600">
              <a:buAutoNum type="arabicParenR"/>
            </a:pPr>
            <a:r>
              <a:rPr lang="ko-KR" altLang="en-US" baseline="0" dirty="0" err="1" smtClean="0"/>
              <a:t>정산반환</a:t>
            </a:r>
            <a:r>
              <a:rPr lang="ko-KR" altLang="en-US" baseline="0" dirty="0" smtClean="0"/>
              <a:t> 고지서 반납</a:t>
            </a:r>
            <a:endParaRPr lang="en-US" altLang="ko-KR" baseline="0" dirty="0" smtClean="0"/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정산 후 반환해야 하는 내역이 존재하는 경우에 보탬</a:t>
            </a:r>
            <a:r>
              <a:rPr lang="en-US" altLang="ko-KR" baseline="0" dirty="0" smtClean="0"/>
              <a:t>e</a:t>
            </a:r>
            <a:r>
              <a:rPr lang="ko-KR" altLang="en-US" baseline="0" dirty="0" smtClean="0"/>
              <a:t>를 통하여 반환하기 어려운 상황</a:t>
            </a:r>
            <a:r>
              <a:rPr lang="en-US" altLang="ko-KR" baseline="0" dirty="0" smtClean="0"/>
              <a:t>(IT </a:t>
            </a:r>
            <a:r>
              <a:rPr lang="ko-KR" altLang="en-US" baseline="0" dirty="0" smtClean="0"/>
              <a:t>취약계층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자부담계좌</a:t>
            </a:r>
            <a:r>
              <a:rPr lang="ko-KR" altLang="en-US" baseline="0" dirty="0" smtClean="0"/>
              <a:t> 해지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고지서 또는 직접 이체로 반환 한 경우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에서 보탬</a:t>
            </a:r>
            <a:r>
              <a:rPr lang="en-US" altLang="ko-KR" baseline="0" dirty="0" smtClean="0"/>
              <a:t>e </a:t>
            </a:r>
            <a:r>
              <a:rPr lang="ko-KR" altLang="en-US" baseline="0" dirty="0" smtClean="0"/>
              <a:t>의 정산반환완료를 </a:t>
            </a:r>
            <a:r>
              <a:rPr lang="ko-KR" altLang="en-US" dirty="0" smtClean="0"/>
              <a:t>지자체 사업담당자</a:t>
            </a:r>
            <a:r>
              <a:rPr lang="ko-KR" altLang="en-US" baseline="0" dirty="0" smtClean="0"/>
              <a:t>에게 요청하는 메뉴</a:t>
            </a:r>
            <a:endParaRPr lang="en-US" altLang="ko-KR" baseline="0" dirty="0" smtClean="0"/>
          </a:p>
          <a:p>
            <a:pPr marL="171450" indent="-171450">
              <a:buFontTx/>
              <a:buChar char="-"/>
            </a:pPr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baseline="0" dirty="0" smtClean="0"/>
              <a:t>2) </a:t>
            </a:r>
            <a:r>
              <a:rPr lang="ko-KR" altLang="en-US" baseline="0" dirty="0" err="1" smtClean="0"/>
              <a:t>정산반환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고지서반납</a:t>
            </a:r>
            <a:r>
              <a:rPr lang="ko-KR" altLang="en-US" baseline="0" dirty="0" smtClean="0"/>
              <a:t> 요청</a:t>
            </a:r>
            <a:endParaRPr lang="en-US" altLang="ko-KR" baseline="0" dirty="0" smtClean="0"/>
          </a:p>
          <a:p>
            <a:pPr marL="171450" indent="-171450">
              <a:buFontTx/>
              <a:buChar char="-"/>
            </a:pPr>
            <a:r>
              <a:rPr lang="en-US" altLang="ko-KR" sz="1200" dirty="0" smtClean="0"/>
              <a:t>① </a:t>
            </a:r>
            <a:r>
              <a:rPr lang="ko-KR" altLang="en-US" sz="1200" dirty="0" smtClean="0"/>
              <a:t>요청하고자 하는 </a:t>
            </a:r>
            <a:r>
              <a:rPr lang="ko-KR" altLang="en-US" sz="1200" dirty="0" err="1" smtClean="0"/>
              <a:t>보조사업을</a:t>
            </a:r>
            <a:r>
              <a:rPr lang="ko-KR" altLang="en-US" sz="1200" dirty="0" smtClean="0"/>
              <a:t> 선택</a:t>
            </a:r>
            <a:endParaRPr lang="en-US" altLang="ko-KR" sz="1200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dirty="0" smtClean="0"/>
              <a:t>② </a:t>
            </a:r>
            <a:r>
              <a:rPr lang="ko-KR" altLang="en-US" sz="1200" dirty="0" err="1" smtClean="0"/>
              <a:t>조회버튼</a:t>
            </a:r>
            <a:r>
              <a:rPr lang="ko-KR" altLang="en-US" sz="1200" dirty="0" smtClean="0"/>
              <a:t> 클릭</a:t>
            </a:r>
            <a:endParaRPr lang="en-US" altLang="ko-KR" sz="1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84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2-3. </a:t>
            </a:r>
            <a:r>
              <a:rPr lang="ko-KR" altLang="en-US" dirty="0" smtClean="0"/>
              <a:t>지자체 사업담당자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승인</a:t>
            </a:r>
            <a:r>
              <a:rPr lang="en-US" altLang="ko-KR" dirty="0" smtClean="0"/>
              <a:t>(94039)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8) </a:t>
            </a:r>
            <a:r>
              <a:rPr lang="ko-KR" altLang="en-US" dirty="0" smtClean="0"/>
              <a:t>보조사업자가 첨부한 파일을 다운받을 수 있는 팝업</a:t>
            </a:r>
            <a:endParaRPr lang="en-US" altLang="ko-KR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dirty="0" smtClean="0"/>
              <a:t>① </a:t>
            </a:r>
            <a:r>
              <a:rPr lang="ko-KR" altLang="en-US" sz="1200" dirty="0" smtClean="0"/>
              <a:t>다운로드 버튼을 클릭하여 파일을 다운로드 받는다</a:t>
            </a:r>
            <a:endParaRPr lang="en-US" altLang="ko-KR" sz="1200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dirty="0" smtClean="0"/>
              <a:t>② 닫기를 눌러 팝업을 닫는다</a:t>
            </a:r>
            <a:endParaRPr lang="en-US" altLang="ko-KR" sz="1200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*</a:t>
            </a:r>
            <a:r>
              <a:rPr lang="en-US" altLang="ko-KR" sz="1200" baseline="0" dirty="0" smtClean="0"/>
              <a:t> </a:t>
            </a:r>
            <a:r>
              <a:rPr lang="ko-KR" altLang="en-US" sz="1200" baseline="0" dirty="0" err="1" smtClean="0"/>
              <a:t>반환완료</a:t>
            </a:r>
            <a:r>
              <a:rPr lang="ko-KR" altLang="en-US" sz="1200" baseline="0" dirty="0" smtClean="0"/>
              <a:t> 요청을 승인하기 전 반드시 증빙서류를 확인하여 반환이 제대로 이루어졌는지 확인 후 반환완료요청을 승인한다</a:t>
            </a:r>
            <a:r>
              <a:rPr lang="en-US" altLang="ko-KR" sz="1200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659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2-4. </a:t>
            </a:r>
            <a:r>
              <a:rPr lang="ko-KR" altLang="en-US" dirty="0" smtClean="0"/>
              <a:t>지자체 사업담당자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승인</a:t>
            </a:r>
            <a:r>
              <a:rPr lang="en-US" altLang="ko-KR" dirty="0" smtClean="0"/>
              <a:t>(94039) =&gt;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반환완료승인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9) </a:t>
            </a:r>
            <a:r>
              <a:rPr lang="ko-KR" altLang="en-US" dirty="0" err="1" smtClean="0"/>
              <a:t>반환완료</a:t>
            </a:r>
            <a:r>
              <a:rPr lang="ko-KR" altLang="en-US" dirty="0" smtClean="0"/>
              <a:t> 승인</a:t>
            </a:r>
            <a:r>
              <a:rPr lang="en-US" altLang="ko-KR" dirty="0" smtClean="0"/>
              <a:t>: </a:t>
            </a:r>
            <a:r>
              <a:rPr lang="ko-KR" altLang="en-US" dirty="0" smtClean="0"/>
              <a:t>증빙서류를 확인한 후 </a:t>
            </a:r>
            <a:r>
              <a:rPr lang="ko-KR" altLang="en-US" dirty="0" err="1" smtClean="0"/>
              <a:t>반환대상을</a:t>
            </a:r>
            <a:r>
              <a:rPr lang="ko-KR" altLang="en-US" dirty="0" smtClean="0"/>
              <a:t> 선택하여 </a:t>
            </a:r>
            <a:r>
              <a:rPr lang="ko-KR" altLang="en-US" dirty="0" err="1" smtClean="0"/>
              <a:t>재원별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반환내역이</a:t>
            </a:r>
            <a:r>
              <a:rPr lang="ko-KR" altLang="en-US" dirty="0" smtClean="0"/>
              <a:t> 올바른지 확인 후 반환완료승인을 함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① 승인 할 요청의 체크박스를 선택함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반환완료승인은 </a:t>
            </a:r>
            <a:r>
              <a:rPr lang="ko-KR" altLang="en-US" dirty="0" err="1" smtClean="0"/>
              <a:t>고지서납부</a:t>
            </a:r>
            <a:r>
              <a:rPr lang="ko-KR" altLang="en-US" dirty="0" smtClean="0"/>
              <a:t> 여부가 </a:t>
            </a:r>
            <a:r>
              <a:rPr lang="en-US" altLang="ko-KR" dirty="0" smtClean="0"/>
              <a:t>‘Y’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이고 고지서납부요청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요청</a:t>
            </a:r>
            <a:r>
              <a:rPr lang="en-US" altLang="ko-KR" baseline="0" dirty="0" smtClean="0"/>
              <a:t>’</a:t>
            </a:r>
            <a:r>
              <a:rPr lang="ko-KR" altLang="en-US" baseline="0" dirty="0" smtClean="0"/>
              <a:t>인 </a:t>
            </a:r>
            <a:r>
              <a:rPr lang="ko-KR" altLang="en-US" baseline="0" dirty="0" err="1" smtClean="0"/>
              <a:t>반환내역만</a:t>
            </a:r>
            <a:r>
              <a:rPr lang="ko-KR" altLang="en-US" baseline="0" dirty="0" smtClean="0"/>
              <a:t> 가능함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② </a:t>
            </a:r>
            <a:r>
              <a:rPr lang="ko-KR" altLang="en-US" dirty="0" err="1" smtClean="0"/>
              <a:t>반환일자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입력칸을</a:t>
            </a:r>
            <a:r>
              <a:rPr lang="ko-KR" altLang="en-US" baseline="0" dirty="0" smtClean="0"/>
              <a:t> 클릭하여 달력에서 </a:t>
            </a:r>
            <a:r>
              <a:rPr lang="ko-KR" altLang="en-US" baseline="0" dirty="0" err="1" smtClean="0"/>
              <a:t>반환일자를</a:t>
            </a:r>
            <a:r>
              <a:rPr lang="ko-KR" altLang="en-US" baseline="0" dirty="0" smtClean="0"/>
              <a:t> 선택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해당 날짜는 </a:t>
            </a:r>
            <a:r>
              <a:rPr lang="ko-KR" altLang="en-US" baseline="0" dirty="0" err="1" smtClean="0"/>
              <a:t>반환일자</a:t>
            </a:r>
            <a:r>
              <a:rPr lang="ko-KR" altLang="en-US" baseline="0" dirty="0" smtClean="0"/>
              <a:t> 및 </a:t>
            </a:r>
            <a:r>
              <a:rPr lang="ko-KR" altLang="en-US" baseline="0" dirty="0" err="1" smtClean="0"/>
              <a:t>징수일자에</a:t>
            </a:r>
            <a:r>
              <a:rPr lang="ko-KR" altLang="en-US" baseline="0" dirty="0" smtClean="0"/>
              <a:t> 설정됨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③ 반환완료승인</a:t>
            </a:r>
            <a:r>
              <a:rPr lang="ko-KR" altLang="en-US" baseline="0" dirty="0" smtClean="0"/>
              <a:t> 버튼을 클릭하여 반환완료요청을 승인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510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2-5. </a:t>
            </a:r>
            <a:r>
              <a:rPr lang="ko-KR" altLang="en-US" dirty="0" smtClean="0"/>
              <a:t>지자체 사업담당자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승인</a:t>
            </a:r>
            <a:r>
              <a:rPr lang="en-US" altLang="ko-KR" dirty="0" smtClean="0"/>
              <a:t>(94039) =&gt;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반환완료승인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10) </a:t>
            </a:r>
            <a:r>
              <a:rPr lang="ko-KR" altLang="en-US" dirty="0" smtClean="0"/>
              <a:t>반환완료승인 확인</a:t>
            </a:r>
            <a:endParaRPr lang="en-US" altLang="ko-KR" dirty="0" smtClean="0"/>
          </a:p>
          <a:p>
            <a:pPr marL="0" indent="0">
              <a:buFontTx/>
              <a:buNone/>
            </a:pP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반환 </a:t>
            </a:r>
            <a:r>
              <a:rPr lang="ko-KR" altLang="en-US" baseline="0" dirty="0" err="1" smtClean="0"/>
              <a:t>세부내역의</a:t>
            </a:r>
            <a:r>
              <a:rPr lang="ko-KR" altLang="en-US" baseline="0" dirty="0" smtClean="0"/>
              <a:t> 반환진행상태가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반환이체완료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반환일자가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설정한 </a:t>
            </a:r>
            <a:r>
              <a:rPr lang="ko-KR" altLang="en-US" baseline="0" dirty="0" err="1" smtClean="0"/>
              <a:t>반환일자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고지서납부요청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승인</a:t>
            </a:r>
            <a:r>
              <a:rPr lang="en-US" altLang="ko-KR" baseline="0" dirty="0" smtClean="0"/>
              <a:t>’</a:t>
            </a:r>
            <a:r>
              <a:rPr lang="ko-KR" altLang="en-US" baseline="0" dirty="0" smtClean="0"/>
              <a:t> 상태로 변경됨</a:t>
            </a:r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해당 </a:t>
            </a:r>
            <a:r>
              <a:rPr lang="ko-KR" altLang="en-US" baseline="0" dirty="0" err="1" smtClean="0"/>
              <a:t>세부내역의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재원별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반환내역의</a:t>
            </a:r>
            <a:r>
              <a:rPr lang="ko-KR" altLang="en-US" baseline="0" dirty="0" smtClean="0"/>
              <a:t> 반환진행상태가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반환이체완료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징수상태가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징수이체완료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로 변경되고 </a:t>
            </a:r>
            <a:r>
              <a:rPr lang="ko-KR" altLang="en-US" baseline="0" dirty="0" err="1" smtClean="0"/>
              <a:t>반환일자</a:t>
            </a:r>
            <a:r>
              <a:rPr lang="ko-KR" altLang="en-US" baseline="0" dirty="0" smtClean="0"/>
              <a:t> 및 </a:t>
            </a:r>
            <a:r>
              <a:rPr lang="ko-KR" altLang="en-US" baseline="0" dirty="0" err="1" smtClean="0"/>
              <a:t>징수일자</a:t>
            </a:r>
            <a:r>
              <a:rPr lang="ko-KR" altLang="en-US" baseline="0" dirty="0" smtClean="0"/>
              <a:t> 또한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설정한 </a:t>
            </a:r>
            <a:r>
              <a:rPr lang="ko-KR" altLang="en-US" baseline="0" dirty="0" err="1" smtClean="0"/>
              <a:t>반환일자</a:t>
            </a:r>
            <a:r>
              <a:rPr lang="en-US" altLang="ko-KR" baseline="0" dirty="0" smtClean="0"/>
              <a:t>’</a:t>
            </a:r>
            <a:r>
              <a:rPr lang="ko-KR" altLang="en-US" baseline="0" dirty="0" smtClean="0"/>
              <a:t>로 변경됨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848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2-6. </a:t>
            </a:r>
            <a:r>
              <a:rPr lang="ko-KR" altLang="en-US" dirty="0" err="1" smtClean="0"/>
              <a:t>보조사업자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요청</a:t>
            </a:r>
            <a:r>
              <a:rPr lang="en-US" altLang="ko-KR" dirty="0" smtClean="0"/>
              <a:t>(94038)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1) </a:t>
            </a:r>
            <a:r>
              <a:rPr lang="ko-KR" altLang="en-US" dirty="0" smtClean="0"/>
              <a:t>지자체 담당자가 요청을 승인했을 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baseline="0" dirty="0" smtClean="0"/>
              <a:t>- </a:t>
            </a:r>
            <a:r>
              <a:rPr lang="ko-KR" altLang="en-US" dirty="0" smtClean="0"/>
              <a:t>지자체</a:t>
            </a:r>
            <a:r>
              <a:rPr lang="ko-KR" altLang="en-US" baseline="0" dirty="0" smtClean="0"/>
              <a:t> 담당자가 </a:t>
            </a:r>
            <a:r>
              <a:rPr lang="ko-KR" altLang="en-US" baseline="0" dirty="0" err="1" smtClean="0"/>
              <a:t>반환완료</a:t>
            </a:r>
            <a:r>
              <a:rPr lang="ko-KR" altLang="en-US" baseline="0" dirty="0" smtClean="0"/>
              <a:t> 요청을 승인하면 반환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err="1" smtClean="0"/>
              <a:t>반환이체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로 고지서납부요청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승인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상태로 변경됨</a:t>
            </a:r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① 승인된 </a:t>
            </a:r>
            <a:r>
              <a:rPr lang="ko-KR" altLang="en-US" baseline="0" dirty="0" err="1" smtClean="0"/>
              <a:t>반환내역을</a:t>
            </a:r>
            <a:r>
              <a:rPr lang="ko-KR" altLang="en-US" baseline="0" dirty="0" smtClean="0"/>
              <a:t> 확인하기 위해 반환대상 클릭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해당 </a:t>
            </a:r>
            <a:r>
              <a:rPr lang="ko-KR" altLang="en-US" baseline="0" dirty="0" err="1" smtClean="0"/>
              <a:t>반환내역의</a:t>
            </a:r>
            <a:r>
              <a:rPr lang="ko-KR" altLang="en-US" baseline="0" dirty="0" smtClean="0"/>
              <a:t> 반환진행상태가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반환이체완료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로  </a:t>
            </a:r>
            <a:r>
              <a:rPr lang="ko-KR" altLang="en-US" baseline="0" dirty="0" err="1" smtClean="0"/>
              <a:t>징수상태가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징수이체완료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로 </a:t>
            </a:r>
            <a:r>
              <a:rPr lang="ko-KR" altLang="en-US" baseline="0" dirty="0" err="1" smtClean="0"/>
              <a:t>반환일자</a:t>
            </a:r>
            <a:r>
              <a:rPr lang="ko-KR" altLang="en-US" baseline="0" dirty="0" smtClean="0"/>
              <a:t> 및 </a:t>
            </a:r>
            <a:r>
              <a:rPr lang="ko-KR" altLang="en-US" baseline="0" dirty="0" err="1" smtClean="0"/>
              <a:t>징수일자는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지자체 담당자가 설정한 </a:t>
            </a:r>
            <a:r>
              <a:rPr lang="ko-KR" altLang="en-US" baseline="0" dirty="0" err="1" smtClean="0"/>
              <a:t>반환일자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로 변경됨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615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3. </a:t>
            </a:r>
            <a:r>
              <a:rPr lang="ko-KR" altLang="en-US" dirty="0" smtClean="0"/>
              <a:t>지자체 사업담당자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요청</a:t>
            </a:r>
            <a:r>
              <a:rPr lang="en-US" altLang="ko-KR" dirty="0" smtClean="0"/>
              <a:t>(94038) =&gt; </a:t>
            </a:r>
            <a:r>
              <a:rPr lang="ko-KR" altLang="en-US" dirty="0" smtClean="0"/>
              <a:t>반환완료승인취소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1) </a:t>
            </a:r>
            <a:r>
              <a:rPr lang="ko-KR" altLang="en-US" baseline="0" dirty="0" smtClean="0"/>
              <a:t>고지서 반납 </a:t>
            </a:r>
            <a:r>
              <a:rPr lang="ko-KR" altLang="en-US" baseline="0" dirty="0" err="1" smtClean="0"/>
              <a:t>반환완료</a:t>
            </a:r>
            <a:r>
              <a:rPr lang="ko-KR" altLang="en-US" baseline="0" dirty="0" smtClean="0"/>
              <a:t> 승인된 내역을 승인취소해야 하는 경우 반환완료승인취소 기능을 사용</a:t>
            </a:r>
            <a:r>
              <a:rPr lang="en-US" altLang="ko-KR" baseline="0" dirty="0" smtClean="0"/>
              <a:t>: </a:t>
            </a:r>
            <a:r>
              <a:rPr lang="ko-KR" altLang="en-US" baseline="0" dirty="0" err="1" smtClean="0"/>
              <a:t>승인취소는</a:t>
            </a:r>
            <a:r>
              <a:rPr lang="ko-KR" altLang="en-US" baseline="0" dirty="0" smtClean="0"/>
              <a:t> 고지서납부요청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승인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상태만 가능</a:t>
            </a:r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① 승인취소 할 </a:t>
            </a:r>
            <a:r>
              <a:rPr lang="ko-KR" altLang="en-US" dirty="0" err="1" smtClean="0"/>
              <a:t>반환대상의</a:t>
            </a:r>
            <a:r>
              <a:rPr lang="ko-KR" altLang="en-US" dirty="0" smtClean="0"/>
              <a:t> 체크박스를 체크한다</a:t>
            </a:r>
            <a:r>
              <a:rPr lang="en-US" altLang="ko-KR" dirty="0" smtClean="0"/>
              <a:t>.</a:t>
            </a:r>
          </a:p>
          <a:p>
            <a:pPr marL="0" indent="0">
              <a:buFontTx/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② 반환완료승인취소 버튼을 클릭하여 승인을 취소한다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934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3-1. </a:t>
            </a:r>
            <a:r>
              <a:rPr lang="ko-KR" altLang="en-US" dirty="0" smtClean="0"/>
              <a:t>지자체 사업담당자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요청</a:t>
            </a:r>
            <a:r>
              <a:rPr lang="en-US" altLang="ko-KR" dirty="0" smtClean="0"/>
              <a:t>(94038) =&gt; </a:t>
            </a:r>
            <a:r>
              <a:rPr lang="ko-KR" altLang="en-US" dirty="0" smtClean="0"/>
              <a:t>반환완료승인취소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ko-KR" altLang="en-US" baseline="0" dirty="0" smtClean="0"/>
              <a:t>승인 취소가 되면 </a:t>
            </a:r>
            <a:r>
              <a:rPr lang="ko-KR" altLang="en-US" baseline="0" dirty="0" err="1" smtClean="0"/>
              <a:t>고지서납부</a:t>
            </a:r>
            <a:r>
              <a:rPr lang="ko-KR" altLang="en-US" baseline="0" dirty="0" smtClean="0"/>
              <a:t> 요청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요청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상태가 됨</a:t>
            </a:r>
            <a:endParaRPr lang="en-US" altLang="ko-KR" baseline="0" dirty="0" smtClean="0"/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ko-KR" altLang="en-US" baseline="0" dirty="0" smtClean="0"/>
              <a:t>해당 </a:t>
            </a:r>
            <a:r>
              <a:rPr lang="ko-KR" altLang="en-US" baseline="0" dirty="0" err="1" smtClean="0"/>
              <a:t>반환내역의</a:t>
            </a:r>
            <a:r>
              <a:rPr lang="ko-KR" altLang="en-US" baseline="0" dirty="0" smtClean="0"/>
              <a:t> 반환진행상태가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미처리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반환일자가</a:t>
            </a:r>
            <a:r>
              <a:rPr lang="ko-KR" altLang="en-US" baseline="0" dirty="0" smtClean="0"/>
              <a:t> 빈 값으로 변경됨</a:t>
            </a:r>
            <a:endParaRPr lang="en-US" altLang="ko-KR" baseline="0" dirty="0" smtClean="0"/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ko-KR" altLang="en-US" baseline="0" dirty="0" smtClean="0"/>
              <a:t>해당 </a:t>
            </a:r>
            <a:r>
              <a:rPr lang="ko-KR" altLang="en-US" baseline="0" dirty="0" err="1" smtClean="0"/>
              <a:t>반환내역의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재원별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반환내역의</a:t>
            </a:r>
            <a:r>
              <a:rPr lang="ko-KR" altLang="en-US" baseline="0" dirty="0" smtClean="0"/>
              <a:t> 반환진행상태가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미처리</a:t>
            </a:r>
            <a:r>
              <a:rPr lang="en-US" altLang="ko-KR" baseline="0" dirty="0" smtClean="0"/>
              <a:t>’</a:t>
            </a:r>
            <a:r>
              <a:rPr lang="ko-KR" altLang="en-US" baseline="0" dirty="0" smtClean="0"/>
              <a:t> 로 </a:t>
            </a:r>
            <a:r>
              <a:rPr lang="ko-KR" altLang="en-US" baseline="0" dirty="0" err="1" smtClean="0"/>
              <a:t>반환일자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징수상태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및 </a:t>
            </a:r>
            <a:r>
              <a:rPr lang="ko-KR" altLang="en-US" baseline="0" dirty="0" err="1" smtClean="0"/>
              <a:t>징수일자가</a:t>
            </a:r>
            <a:r>
              <a:rPr lang="ko-KR" altLang="en-US" baseline="0" dirty="0" smtClean="0"/>
              <a:t> 빈 값으로 변경 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028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지자체 사업담당자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요청</a:t>
            </a:r>
            <a:r>
              <a:rPr lang="en-US" altLang="ko-KR" dirty="0" smtClean="0"/>
              <a:t>(94038) =&gt; </a:t>
            </a:r>
            <a:r>
              <a:rPr lang="ko-KR" altLang="en-US" dirty="0" smtClean="0"/>
              <a:t>반환완료요청반려</a:t>
            </a:r>
            <a:endParaRPr lang="en-US" altLang="ko-KR" dirty="0" smtClean="0"/>
          </a:p>
          <a:p>
            <a:endParaRPr lang="en-US" altLang="ko-KR" dirty="0" smtClean="0"/>
          </a:p>
          <a:p>
            <a:pPr marL="228600" indent="-228600">
              <a:buAutoNum type="arabicParenR"/>
            </a:pPr>
            <a:r>
              <a:rPr lang="ko-KR" altLang="en-US" dirty="0" smtClean="0"/>
              <a:t>반환완료요청을 반려해야 하는 경우 반환완료요청반려 기능을 사용 </a:t>
            </a:r>
            <a:r>
              <a:rPr lang="en-US" altLang="ko-KR" dirty="0" smtClean="0"/>
              <a:t>=&gt;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반환완료요청반려는 고지서납부요청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요청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상태만 가능</a:t>
            </a:r>
            <a:endParaRPr lang="en-US" altLang="ko-KR" baseline="0" dirty="0" smtClean="0"/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① 요청 상태인 반환완료요청 대상의 체크박스를 선택한다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② 요청을 반려하는 사유를 </a:t>
            </a:r>
            <a:r>
              <a:rPr lang="ko-KR" altLang="en-US" baseline="0" dirty="0" err="1" smtClean="0"/>
              <a:t>반려사유에</a:t>
            </a:r>
            <a:r>
              <a:rPr lang="ko-KR" altLang="en-US" baseline="0" dirty="0" smtClean="0"/>
              <a:t> 입력한다</a:t>
            </a:r>
            <a:r>
              <a:rPr lang="en-US" altLang="ko-KR" baseline="0" dirty="0" smtClean="0"/>
              <a:t>. : </a:t>
            </a:r>
            <a:r>
              <a:rPr lang="ko-KR" altLang="en-US" baseline="0" dirty="0" smtClean="0"/>
              <a:t>입력된 </a:t>
            </a:r>
            <a:r>
              <a:rPr lang="ko-KR" altLang="en-US" baseline="0" dirty="0" err="1" smtClean="0"/>
              <a:t>반려사유는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보조사업자에게도</a:t>
            </a:r>
            <a:r>
              <a:rPr lang="ko-KR" altLang="en-US" baseline="0" dirty="0" smtClean="0"/>
              <a:t> 보여짐</a:t>
            </a:r>
            <a:endParaRPr lang="en-US" altLang="ko-KR" baseline="0" dirty="0" smtClean="0"/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③ 반환완료요청반려 버튼을 클릭한다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baseline="0" dirty="0" err="1" smtClean="0"/>
              <a:t>정산반환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고지서반납</a:t>
            </a:r>
            <a:r>
              <a:rPr lang="ko-KR" altLang="en-US" baseline="0" dirty="0" smtClean="0"/>
              <a:t> 요청 메뉴는 고지서납부요청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요청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상태인 </a:t>
            </a:r>
            <a:r>
              <a:rPr lang="ko-KR" altLang="en-US" baseline="0" dirty="0" err="1" smtClean="0"/>
              <a:t>반환내역만</a:t>
            </a:r>
            <a:r>
              <a:rPr lang="ko-KR" altLang="en-US" baseline="0" dirty="0" smtClean="0"/>
              <a:t> 나오기 때문에 해당 내역이 목록에서 사라진다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842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4-1. </a:t>
            </a:r>
            <a:r>
              <a:rPr lang="ko-KR" altLang="en-US" dirty="0" err="1" smtClean="0"/>
              <a:t>보조사업자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요청</a:t>
            </a:r>
            <a:r>
              <a:rPr lang="en-US" altLang="ko-KR" dirty="0" smtClean="0"/>
              <a:t>(94038) =&gt; </a:t>
            </a:r>
            <a:r>
              <a:rPr lang="ko-KR" altLang="en-US" dirty="0" smtClean="0"/>
              <a:t>반환완료요청반려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1) </a:t>
            </a:r>
            <a:r>
              <a:rPr lang="ko-KR" altLang="en-US" dirty="0" smtClean="0"/>
              <a:t>자치단체 담당자에 의해</a:t>
            </a:r>
            <a:r>
              <a:rPr lang="ko-KR" altLang="en-US" baseline="0" dirty="0" smtClean="0"/>
              <a:t> 요청이 반려되었을 때</a:t>
            </a:r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baseline="0" dirty="0" smtClean="0"/>
              <a:t>- </a:t>
            </a:r>
            <a:r>
              <a:rPr lang="ko-KR" altLang="en-US" baseline="0" dirty="0" err="1" smtClean="0"/>
              <a:t>자체단체</a:t>
            </a:r>
            <a:r>
              <a:rPr lang="ko-KR" altLang="en-US" baseline="0" dirty="0" smtClean="0"/>
              <a:t> 담당자가 </a:t>
            </a:r>
            <a:r>
              <a:rPr lang="ko-KR" altLang="en-US" baseline="0" dirty="0" err="1" smtClean="0"/>
              <a:t>반환완료</a:t>
            </a:r>
            <a:r>
              <a:rPr lang="ko-KR" altLang="en-US" baseline="0" dirty="0" smtClean="0"/>
              <a:t> 요청을 반려했을 때 </a:t>
            </a:r>
            <a:r>
              <a:rPr lang="ko-KR" altLang="en-US" baseline="0" dirty="0" err="1" smtClean="0"/>
              <a:t>고지서납부</a:t>
            </a:r>
            <a:r>
              <a:rPr lang="ko-KR" altLang="en-US" baseline="0" dirty="0" smtClean="0"/>
              <a:t> 여부가 </a:t>
            </a:r>
            <a:r>
              <a:rPr lang="en-US" altLang="ko-KR" baseline="0" dirty="0" smtClean="0"/>
              <a:t>‘N’ </a:t>
            </a:r>
            <a:r>
              <a:rPr lang="ko-KR" altLang="en-US" baseline="0" dirty="0" smtClean="0"/>
              <a:t>으로 고지서납부요청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반려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상태로 변경 됨</a:t>
            </a:r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① </a:t>
            </a:r>
            <a:r>
              <a:rPr lang="ko-KR" altLang="en-US" baseline="0" dirty="0" err="1" smtClean="0"/>
              <a:t>반려사유를</a:t>
            </a:r>
            <a:r>
              <a:rPr lang="ko-KR" altLang="en-US" baseline="0" dirty="0" smtClean="0"/>
              <a:t> 확인하기 위해 반려된 </a:t>
            </a:r>
            <a:r>
              <a:rPr lang="ko-KR" altLang="en-US" baseline="0" dirty="0" err="1" smtClean="0"/>
              <a:t>반환대상을</a:t>
            </a:r>
            <a:r>
              <a:rPr lang="ko-KR" altLang="en-US" baseline="0" dirty="0" smtClean="0"/>
              <a:t> 클릭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하단의 고지서납부요청 </a:t>
            </a:r>
            <a:r>
              <a:rPr lang="ko-KR" altLang="en-US" baseline="0" dirty="0" err="1" smtClean="0"/>
              <a:t>반려사유에</a:t>
            </a:r>
            <a:r>
              <a:rPr lang="ko-KR" altLang="en-US" baseline="0" dirty="0" smtClean="0"/>
              <a:t> 자치단체 담당자가 작성한 </a:t>
            </a:r>
            <a:r>
              <a:rPr lang="ko-KR" altLang="en-US" baseline="0" dirty="0" err="1" smtClean="0"/>
              <a:t>반려사유가</a:t>
            </a:r>
            <a:r>
              <a:rPr lang="ko-KR" altLang="en-US" baseline="0" dirty="0" smtClean="0"/>
              <a:t> 표시됨</a:t>
            </a:r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반려된 </a:t>
            </a:r>
            <a:r>
              <a:rPr lang="ko-KR" altLang="en-US" baseline="0" dirty="0" err="1" smtClean="0"/>
              <a:t>반환대상을</a:t>
            </a:r>
            <a:r>
              <a:rPr lang="ko-KR" altLang="en-US" baseline="0" dirty="0" smtClean="0"/>
              <a:t> 다시 </a:t>
            </a:r>
            <a:r>
              <a:rPr lang="ko-KR" altLang="en-US" baseline="0" dirty="0" err="1" smtClean="0"/>
              <a:t>반환완료요청할</a:t>
            </a:r>
            <a:r>
              <a:rPr lang="ko-KR" altLang="en-US" baseline="0" dirty="0" smtClean="0"/>
              <a:t> 경우 </a:t>
            </a:r>
            <a:r>
              <a:rPr lang="ko-KR" altLang="en-US" baseline="0" dirty="0" err="1" smtClean="0"/>
              <a:t>반려사유가</a:t>
            </a:r>
            <a:r>
              <a:rPr lang="ko-KR" altLang="en-US" baseline="0" dirty="0" smtClean="0"/>
              <a:t> 삭제됨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32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1-1. </a:t>
            </a:r>
            <a:r>
              <a:rPr lang="ko-KR" altLang="en-US" dirty="0" err="1" smtClean="0"/>
              <a:t>보조사업자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요청</a:t>
            </a:r>
            <a:r>
              <a:rPr lang="en-US" altLang="ko-KR" dirty="0" smtClean="0"/>
              <a:t>(94038) =&gt;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요청을 하기 위한 </a:t>
            </a:r>
            <a:r>
              <a:rPr lang="ko-KR" altLang="en-US" dirty="0" err="1" smtClean="0"/>
              <a:t>사업정보가</a:t>
            </a:r>
            <a:r>
              <a:rPr lang="ko-KR" altLang="en-US" dirty="0" smtClean="0"/>
              <a:t> 조회 됨</a:t>
            </a:r>
            <a:endParaRPr lang="en-US" altLang="ko-KR" dirty="0" smtClean="0"/>
          </a:p>
          <a:p>
            <a:endParaRPr lang="en-US" altLang="ko-KR" dirty="0" smtClean="0"/>
          </a:p>
          <a:p>
            <a:pPr marL="228600" indent="-228600">
              <a:buAutoNum type="arabicParenR"/>
            </a:pPr>
            <a:r>
              <a:rPr lang="ko-KR" altLang="en-US" dirty="0" smtClean="0"/>
              <a:t>반환세부내역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출금계좌구분</a:t>
            </a:r>
            <a:r>
              <a:rPr lang="en-US" altLang="ko-KR" baseline="0" dirty="0" smtClean="0"/>
              <a:t>: </a:t>
            </a:r>
            <a:r>
              <a:rPr lang="ko-KR" altLang="en-US" baseline="0" dirty="0" err="1" smtClean="0"/>
              <a:t>보조금예치</a:t>
            </a:r>
            <a:r>
              <a:rPr lang="ko-KR" altLang="en-US" baseline="0" dirty="0" smtClean="0"/>
              <a:t> 계좌번호는 보탬</a:t>
            </a:r>
            <a:r>
              <a:rPr lang="en-US" altLang="ko-KR" baseline="0" dirty="0" smtClean="0"/>
              <a:t>e</a:t>
            </a:r>
            <a:r>
              <a:rPr lang="ko-KR" altLang="en-US" baseline="0" dirty="0" smtClean="0"/>
              <a:t>에 </a:t>
            </a:r>
            <a:r>
              <a:rPr lang="ko-KR" altLang="en-US" baseline="0" dirty="0" err="1" smtClean="0"/>
              <a:t>반환대상이</a:t>
            </a:r>
            <a:r>
              <a:rPr lang="ko-KR" altLang="en-US" baseline="0" dirty="0" smtClean="0"/>
              <a:t> 존재하는 것이기 때문에 요청이 불가능함</a:t>
            </a:r>
            <a:endParaRPr lang="en-US" altLang="ko-KR" baseline="0" dirty="0" smtClean="0"/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반환 진행상태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반환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미처리인 경우만 요청 가능함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반환이체요청 상태 또는 반환이체오류 상태일 경우 </a:t>
            </a:r>
            <a:r>
              <a:rPr lang="ko-KR" altLang="en-US" baseline="0" dirty="0" err="1" smtClean="0"/>
              <a:t>정산반환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요청등록</a:t>
            </a:r>
            <a:r>
              <a:rPr lang="en-US" altLang="ko-KR" baseline="0" dirty="0" smtClean="0"/>
              <a:t>(94011) </a:t>
            </a:r>
            <a:r>
              <a:rPr lang="ko-KR" altLang="en-US" baseline="0" dirty="0" smtClean="0"/>
              <a:t>메뉴에서 반환완료요청 취소 후 고지서 반환완료요청이 가능함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baseline="0" dirty="0" err="1" smtClean="0"/>
              <a:t>반환일자</a:t>
            </a:r>
            <a:r>
              <a:rPr lang="en-US" altLang="ko-KR" baseline="0" dirty="0" smtClean="0"/>
              <a:t>: </a:t>
            </a:r>
            <a:r>
              <a:rPr lang="ko-KR" altLang="en-US" baseline="0" dirty="0" err="1" smtClean="0"/>
              <a:t>자체단체</a:t>
            </a:r>
            <a:r>
              <a:rPr lang="ko-KR" altLang="en-US" baseline="0" dirty="0" smtClean="0"/>
              <a:t> 담당자가 승인할 경우 설정한 </a:t>
            </a:r>
            <a:r>
              <a:rPr lang="ko-KR" altLang="en-US" baseline="0" dirty="0" err="1" smtClean="0"/>
              <a:t>반환일자가</a:t>
            </a:r>
            <a:r>
              <a:rPr lang="ko-KR" altLang="en-US" baseline="0" dirty="0" smtClean="0"/>
              <a:t> 출력</a:t>
            </a:r>
            <a:endParaRPr lang="en-US" altLang="ko-KR" baseline="0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baseline="0" dirty="0" err="1" smtClean="0"/>
              <a:t>고지서납부</a:t>
            </a:r>
            <a:r>
              <a:rPr lang="ko-KR" altLang="en-US" baseline="0" dirty="0" smtClean="0"/>
              <a:t> 증빙첨부파일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고지서반납요청시 반환에 대한 증빙서류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이체 영수증 또는 수납 도장이 있는 반납 고지서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를 필수로 첨부해야 함</a:t>
            </a:r>
            <a:r>
              <a:rPr lang="en-US" altLang="ko-KR" baseline="0" dirty="0" smtClean="0"/>
              <a:t>.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baseline="0" dirty="0" err="1" smtClean="0"/>
              <a:t>고지서납부</a:t>
            </a:r>
            <a:r>
              <a:rPr lang="ko-KR" altLang="en-US" baseline="0" dirty="0" smtClean="0"/>
              <a:t> 여부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반환완료요청시 </a:t>
            </a:r>
            <a:r>
              <a:rPr lang="en-US" altLang="ko-KR" baseline="0" dirty="0" smtClean="0"/>
              <a:t>‘Y’ </a:t>
            </a:r>
            <a:r>
              <a:rPr lang="ko-KR" altLang="en-US" baseline="0" dirty="0" smtClean="0"/>
              <a:t>로 변경됨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해당 값이 </a:t>
            </a:r>
            <a:r>
              <a:rPr lang="en-US" altLang="ko-KR" baseline="0" dirty="0" smtClean="0"/>
              <a:t>‘Y’ </a:t>
            </a:r>
            <a:r>
              <a:rPr lang="ko-KR" altLang="en-US" baseline="0" dirty="0" smtClean="0"/>
              <a:t>인 경우 고지서로 반환한 내역이므로 </a:t>
            </a:r>
            <a:r>
              <a:rPr lang="ko-KR" altLang="en-US" baseline="0" dirty="0" err="1" smtClean="0"/>
              <a:t>정산반환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요청등록</a:t>
            </a:r>
            <a:r>
              <a:rPr lang="en-US" altLang="ko-KR" baseline="0" dirty="0" smtClean="0"/>
              <a:t>(94011) </a:t>
            </a:r>
            <a:r>
              <a:rPr lang="ko-KR" altLang="en-US" baseline="0" dirty="0" smtClean="0"/>
              <a:t>메뉴에서 반환이체요청이 불가능 함</a:t>
            </a:r>
            <a:r>
              <a:rPr lang="en-US" altLang="ko-KR" baseline="0" dirty="0" smtClean="0"/>
              <a:t>.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baseline="0" dirty="0" smtClean="0"/>
              <a:t>고지서납부요청 진행상태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처음 파일 첨부 또는 요청 후 요청 취소했을 경우 </a:t>
            </a:r>
            <a:r>
              <a:rPr lang="en-US" altLang="ko-KR" baseline="0" dirty="0" smtClean="0"/>
              <a:t>‘</a:t>
            </a:r>
            <a:r>
              <a:rPr lang="ko-KR" altLang="en-US" baseline="0" dirty="0" err="1" smtClean="0"/>
              <a:t>작성중</a:t>
            </a:r>
            <a:r>
              <a:rPr lang="en-US" altLang="ko-KR" baseline="0" dirty="0" smtClean="0"/>
              <a:t>’, </a:t>
            </a:r>
            <a:r>
              <a:rPr lang="ko-KR" altLang="en-US" baseline="0" dirty="0" smtClean="0"/>
              <a:t>반환완료요청을 했을 경우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요청</a:t>
            </a:r>
            <a:r>
              <a:rPr lang="en-US" altLang="ko-KR" baseline="0" dirty="0" smtClean="0"/>
              <a:t>‘, </a:t>
            </a:r>
            <a:r>
              <a:rPr lang="ko-KR" altLang="en-US" dirty="0" smtClean="0"/>
              <a:t>지자체 사업담당자</a:t>
            </a:r>
            <a:r>
              <a:rPr lang="ko-KR" altLang="en-US" baseline="0" dirty="0" smtClean="0"/>
              <a:t>가 요청을 반려했을 경우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반려</a:t>
            </a:r>
            <a:r>
              <a:rPr lang="en-US" altLang="ko-KR" baseline="0" dirty="0" smtClean="0"/>
              <a:t>’</a:t>
            </a:r>
            <a:r>
              <a:rPr lang="ko-KR" altLang="en-US" baseline="0" dirty="0" smtClean="0"/>
              <a:t>로 표기 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67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1-2. </a:t>
            </a:r>
            <a:r>
              <a:rPr lang="ko-KR" altLang="en-US" dirty="0" err="1" smtClean="0"/>
              <a:t>보조사업자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요청</a:t>
            </a:r>
            <a:r>
              <a:rPr lang="en-US" altLang="ko-KR" dirty="0" smtClean="0"/>
              <a:t>(94038) =&gt;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반환완료요청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2) </a:t>
            </a:r>
            <a:r>
              <a:rPr lang="ko-KR" altLang="en-US" sz="1200" dirty="0" smtClean="0"/>
              <a:t>반환완료요청을 위한</a:t>
            </a:r>
            <a:r>
              <a:rPr lang="ko-KR" altLang="en-US" sz="1200" baseline="0" dirty="0" smtClean="0"/>
              <a:t> </a:t>
            </a:r>
            <a:r>
              <a:rPr lang="ko-KR" altLang="en-US" sz="1200" baseline="0" dirty="0" err="1" smtClean="0"/>
              <a:t>재원별</a:t>
            </a:r>
            <a:r>
              <a:rPr lang="ko-KR" altLang="en-US" sz="1200" baseline="0" dirty="0" smtClean="0"/>
              <a:t> </a:t>
            </a:r>
            <a:r>
              <a:rPr lang="ko-KR" altLang="en-US" sz="1200" baseline="0" dirty="0" err="1" smtClean="0"/>
              <a:t>반환내역</a:t>
            </a:r>
            <a:r>
              <a:rPr lang="ko-KR" altLang="en-US" sz="1200" baseline="0" dirty="0" smtClean="0"/>
              <a:t> 확인</a:t>
            </a:r>
            <a:endParaRPr lang="en-US" altLang="ko-KR" sz="1200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dirty="0" smtClean="0"/>
              <a:t>① </a:t>
            </a:r>
            <a:r>
              <a:rPr lang="ko-KR" altLang="en-US" sz="1200" dirty="0" smtClean="0"/>
              <a:t>반환완료요청 할 </a:t>
            </a:r>
            <a:r>
              <a:rPr lang="ko-KR" altLang="en-US" sz="1200" dirty="0" err="1" smtClean="0"/>
              <a:t>반환대상을</a:t>
            </a:r>
            <a:r>
              <a:rPr lang="ko-KR" altLang="en-US" sz="1200" dirty="0" smtClean="0"/>
              <a:t> 클릭</a:t>
            </a:r>
            <a:endParaRPr lang="en-US" altLang="ko-KR" sz="1200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baseline="0" dirty="0" err="1" smtClean="0"/>
              <a:t>재원별</a:t>
            </a:r>
            <a:r>
              <a:rPr lang="ko-KR" altLang="en-US" sz="1200" baseline="0" dirty="0" smtClean="0"/>
              <a:t> </a:t>
            </a:r>
            <a:r>
              <a:rPr lang="ko-KR" altLang="en-US" sz="1200" baseline="0" dirty="0" err="1" smtClean="0"/>
              <a:t>반환내역에</a:t>
            </a:r>
            <a:r>
              <a:rPr lang="ko-KR" altLang="en-US" sz="1200" baseline="0" dirty="0" smtClean="0"/>
              <a:t> 재원 별 </a:t>
            </a:r>
            <a:r>
              <a:rPr lang="ko-KR" altLang="en-US" sz="1200" baseline="0" dirty="0" err="1" smtClean="0"/>
              <a:t>반환금액이</a:t>
            </a:r>
            <a:r>
              <a:rPr lang="ko-KR" altLang="en-US" sz="1200" baseline="0" dirty="0" smtClean="0"/>
              <a:t> 제대로 설정되어 있는지</a:t>
            </a:r>
            <a:r>
              <a:rPr lang="en-US" altLang="ko-KR" sz="1200" baseline="0" dirty="0" smtClean="0"/>
              <a:t> </a:t>
            </a:r>
            <a:r>
              <a:rPr lang="ko-KR" altLang="en-US" sz="1200" baseline="0" dirty="0" smtClean="0"/>
              <a:t>반환진행상태가 미처리 상태가 맞는지 확인</a:t>
            </a:r>
            <a:endParaRPr lang="en-US" altLang="ko-KR" sz="1200" baseline="0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/>
              <a:t>3) </a:t>
            </a:r>
            <a:r>
              <a:rPr lang="ko-KR" altLang="en-US" sz="1200" dirty="0" smtClean="0"/>
              <a:t>반환완료요청을 위한</a:t>
            </a:r>
            <a:r>
              <a:rPr lang="ko-KR" altLang="en-US" sz="1200" baseline="0" dirty="0" smtClean="0"/>
              <a:t> 증빙서류 첨부</a:t>
            </a:r>
            <a:endParaRPr lang="en-US" altLang="ko-KR" sz="1200" baseline="0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baseline="0" dirty="0" smtClean="0"/>
              <a:t>② 파일 첨부 버튼 클릭</a:t>
            </a:r>
            <a:endParaRPr lang="en-US" altLang="ko-KR" sz="1200" baseline="0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baseline="0" dirty="0" smtClean="0"/>
              <a:t>첨부한 파일이 존재할 경우 첫번째 파일 명이 표시됨</a:t>
            </a:r>
            <a:endParaRPr lang="en-US" altLang="ko-KR" sz="1200" baseline="0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baseline="0" dirty="0" smtClean="0"/>
              <a:t>기존에 서류를 첨부한 경우에 추가로 서류를 첨부해야 하거나 서류를 변경해야 하는 경우에 파일명으로 표시된 버튼 클릭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4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1-3. </a:t>
            </a:r>
            <a:r>
              <a:rPr lang="ko-KR" altLang="en-US" dirty="0" err="1" smtClean="0"/>
              <a:t>보조사업자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요청</a:t>
            </a:r>
            <a:r>
              <a:rPr lang="en-US" altLang="ko-KR" dirty="0" smtClean="0"/>
              <a:t>(94038) =&gt;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반환완료요청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4) </a:t>
            </a:r>
            <a:r>
              <a:rPr lang="ko-KR" altLang="en-US" sz="1200" dirty="0" smtClean="0"/>
              <a:t>반환완료요청을 위한</a:t>
            </a:r>
            <a:r>
              <a:rPr lang="ko-KR" altLang="en-US" sz="1200" baseline="0" dirty="0" smtClean="0"/>
              <a:t> 증빙서류 첨부</a:t>
            </a:r>
            <a:endParaRPr lang="en-US" altLang="ko-KR" sz="120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- ① </a:t>
            </a:r>
            <a:r>
              <a:rPr lang="ko-KR" altLang="en-US" sz="1200" dirty="0" err="1" smtClean="0"/>
              <a:t>파일추가</a:t>
            </a:r>
            <a:r>
              <a:rPr lang="ko-KR" altLang="en-US" sz="1200" dirty="0" smtClean="0"/>
              <a:t> 버튼 클릭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첨부할 파일을 선택하기 위해 </a:t>
            </a:r>
            <a:r>
              <a:rPr lang="ko-KR" altLang="en-US" sz="1200" dirty="0" err="1" smtClean="0"/>
              <a:t>파일추가</a:t>
            </a:r>
            <a:r>
              <a:rPr lang="ko-KR" altLang="en-US" sz="1200" dirty="0" smtClean="0"/>
              <a:t> 버튼을 클릭하여 파일 선택 또는 탐색기에서 파일을 드래그하여 추가</a:t>
            </a:r>
            <a:endParaRPr lang="en-US" altLang="ko-KR" sz="1200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/>
              <a:t>- </a:t>
            </a:r>
            <a:r>
              <a:rPr lang="ko-KR" altLang="en-US" sz="1200" baseline="0" dirty="0" smtClean="0"/>
              <a:t>② 파일 첨부 버튼 클릭</a:t>
            </a:r>
            <a:r>
              <a:rPr lang="en-US" altLang="ko-KR" sz="1200" baseline="0" dirty="0" smtClean="0"/>
              <a:t>: </a:t>
            </a:r>
            <a:r>
              <a:rPr lang="ko-KR" altLang="en-US" sz="1200" baseline="0" dirty="0" smtClean="0"/>
              <a:t>파일을 모두 선택했다면 저장 버튼을 클릭하여 파일을 저장</a:t>
            </a:r>
            <a:r>
              <a:rPr lang="en-US" altLang="ko-KR" sz="1200" baseline="0" dirty="0" smtClean="0"/>
              <a:t>: </a:t>
            </a:r>
            <a:r>
              <a:rPr lang="ko-KR" altLang="en-US" sz="1200" baseline="0" dirty="0" err="1" smtClean="0"/>
              <a:t>고지서납부</a:t>
            </a:r>
            <a:r>
              <a:rPr lang="ko-KR" altLang="en-US" sz="1200" baseline="0" dirty="0" smtClean="0"/>
              <a:t> 증빙첨부파일에 첨부한 첫번째 파일명이 표시됨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3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1-4. </a:t>
            </a:r>
            <a:r>
              <a:rPr lang="ko-KR" altLang="en-US" dirty="0" err="1" smtClean="0"/>
              <a:t>보조사업자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요청</a:t>
            </a:r>
            <a:r>
              <a:rPr lang="en-US" altLang="ko-KR" dirty="0" smtClean="0"/>
              <a:t>(94038) =&gt;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반환완료요청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5) </a:t>
            </a:r>
            <a:r>
              <a:rPr lang="ko-KR" altLang="en-US" dirty="0" smtClean="0"/>
              <a:t>① </a:t>
            </a:r>
            <a:r>
              <a:rPr lang="ko-KR" altLang="en-US" dirty="0" err="1" smtClean="0"/>
              <a:t>반환완료를</a:t>
            </a:r>
            <a:r>
              <a:rPr lang="ko-KR" altLang="en-US" dirty="0" smtClean="0"/>
              <a:t> 요청하려는 반환세부내역의 체크박스 선택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고지서납부요청 </a:t>
            </a:r>
            <a:r>
              <a:rPr lang="ko-KR" altLang="en-US" dirty="0" err="1" smtClean="0"/>
              <a:t>진행상태가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작성중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반려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상태인 반환세부내역만 반환완료요청이 가능함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endParaRPr lang="ko-KR" altLang="en-US" dirty="0" smtClean="0"/>
          </a:p>
          <a:p>
            <a:pPr marL="0" indent="0">
              <a:buFontTx/>
              <a:buNone/>
            </a:pPr>
            <a:r>
              <a:rPr lang="en-US" altLang="ko-KR" dirty="0" smtClean="0"/>
              <a:t>6) </a:t>
            </a:r>
            <a:r>
              <a:rPr lang="ko-KR" altLang="en-US" dirty="0" smtClean="0"/>
              <a:t>② 반환완료요청 클릭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체크표시</a:t>
            </a:r>
            <a:r>
              <a:rPr lang="ko-KR" altLang="en-US" dirty="0" smtClean="0"/>
              <a:t> 된 </a:t>
            </a:r>
            <a:r>
              <a:rPr lang="ko-KR" altLang="en-US" dirty="0" err="1" smtClean="0"/>
              <a:t>반환대상을</a:t>
            </a:r>
            <a:r>
              <a:rPr lang="ko-KR" altLang="en-US" dirty="0" smtClean="0"/>
              <a:t> 반환완료요청 함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</a:t>
            </a:r>
            <a:r>
              <a:rPr lang="ko-KR" altLang="en-US" dirty="0" err="1" smtClean="0"/>
              <a:t>고지서납부</a:t>
            </a:r>
            <a:r>
              <a:rPr lang="ko-KR" altLang="en-US" dirty="0" smtClean="0"/>
              <a:t> 여부가 </a:t>
            </a:r>
            <a:r>
              <a:rPr lang="en-US" altLang="ko-KR" dirty="0" smtClean="0"/>
              <a:t>‘Y’ </a:t>
            </a:r>
            <a:r>
              <a:rPr lang="ko-KR" altLang="en-US" dirty="0" smtClean="0"/>
              <a:t>로 변경되고 고지서납부요청 </a:t>
            </a:r>
            <a:r>
              <a:rPr lang="ko-KR" altLang="en-US" dirty="0" err="1" smtClean="0"/>
              <a:t>진행상태가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요청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으로 변경됨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97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1-5. </a:t>
            </a:r>
            <a:r>
              <a:rPr lang="ko-KR" altLang="en-US" dirty="0" err="1" smtClean="0"/>
              <a:t>보조사업자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요청</a:t>
            </a:r>
            <a:r>
              <a:rPr lang="en-US" altLang="ko-KR" dirty="0" smtClean="0"/>
              <a:t>(94038) =&gt;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반환완료요청 취소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7) </a:t>
            </a:r>
            <a:r>
              <a:rPr lang="ko-KR" altLang="en-US" dirty="0" smtClean="0"/>
              <a:t>고지서 반환완료요청</a:t>
            </a:r>
            <a:r>
              <a:rPr lang="ko-KR" altLang="en-US" baseline="0" dirty="0" smtClean="0"/>
              <a:t> 취소</a:t>
            </a:r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고지서납부요청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요청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인 경우에 반환완료요청을 취소할 수 있다</a:t>
            </a:r>
            <a:r>
              <a:rPr lang="en-US" altLang="ko-KR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① 요청을 취소하려는 </a:t>
            </a:r>
            <a:r>
              <a:rPr lang="ko-KR" altLang="en-US" baseline="0" dirty="0" err="1" smtClean="0"/>
              <a:t>반환대상의</a:t>
            </a:r>
            <a:r>
              <a:rPr lang="ko-KR" altLang="en-US" baseline="0" dirty="0" smtClean="0"/>
              <a:t> 체크박스를 선택함</a:t>
            </a:r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② 반환완료요청 취소 버튼을 클릭하여 선택</a:t>
            </a:r>
            <a:r>
              <a:rPr lang="ko-KR" altLang="en-US" baseline="0" dirty="0" smtClean="0"/>
              <a:t> 된 요청을 취소함</a:t>
            </a:r>
            <a:r>
              <a:rPr lang="en-US" altLang="ko-KR" baseline="0" dirty="0" smtClean="0"/>
              <a:t>: </a:t>
            </a:r>
            <a:r>
              <a:rPr lang="ko-KR" altLang="en-US" baseline="0" dirty="0" err="1" smtClean="0"/>
              <a:t>고지서납부</a:t>
            </a:r>
            <a:r>
              <a:rPr lang="ko-KR" altLang="en-US" baseline="0" dirty="0" smtClean="0"/>
              <a:t> 여부가 </a:t>
            </a:r>
            <a:r>
              <a:rPr lang="en-US" altLang="ko-KR" baseline="0" dirty="0" smtClean="0"/>
              <a:t>‘N’ </a:t>
            </a:r>
            <a:r>
              <a:rPr lang="ko-KR" altLang="en-US" baseline="0" dirty="0" smtClean="0"/>
              <a:t>으로 변경되고 고지서납부요청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err="1" smtClean="0"/>
              <a:t>작성중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으로 변경됨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17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지자체 사업담당자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승인</a:t>
            </a:r>
            <a:r>
              <a:rPr lang="en-US" altLang="ko-KR" dirty="0" smtClean="0"/>
              <a:t>(94039)</a:t>
            </a:r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1)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승인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보조사업자가 </a:t>
            </a:r>
            <a:r>
              <a:rPr lang="ko-KR" altLang="en-US" baseline="0" dirty="0" err="1" smtClean="0"/>
              <a:t>정산반환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고지서반납</a:t>
            </a:r>
            <a:r>
              <a:rPr lang="ko-KR" altLang="en-US" baseline="0" dirty="0" smtClean="0"/>
              <a:t> 요청을 한 내역이 존재하는 경우에 해당 요청을 반려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승인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또는 승인취소 하는 메뉴</a:t>
            </a:r>
            <a:endParaRPr lang="en-US" altLang="ko-KR" baseline="0" dirty="0" smtClean="0"/>
          </a:p>
          <a:p>
            <a:pPr marL="171450" indent="-171450">
              <a:buFontTx/>
              <a:buChar char="-"/>
            </a:pPr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baseline="0" dirty="0" smtClean="0"/>
              <a:t>2) </a:t>
            </a:r>
            <a:r>
              <a:rPr lang="ko-KR" altLang="en-US" baseline="0" dirty="0" err="1" smtClean="0"/>
              <a:t>정산반환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고지서반납</a:t>
            </a:r>
            <a:r>
              <a:rPr lang="ko-KR" altLang="en-US" baseline="0" dirty="0" smtClean="0"/>
              <a:t> 요청 확인</a:t>
            </a: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- </a:t>
            </a:r>
            <a:r>
              <a:rPr lang="ko-KR" altLang="en-US" sz="1200" dirty="0" smtClean="0"/>
              <a:t>민간보조사업을 조회하기 위해 담당 관리사업별로 민간보조사업의 목록을 조회</a:t>
            </a:r>
            <a:endParaRPr lang="en-US" altLang="ko-KR" dirty="0" smtClean="0"/>
          </a:p>
          <a:p>
            <a:pPr marL="0" indent="0">
              <a:buFontTx/>
              <a:buNone/>
            </a:pPr>
            <a:r>
              <a:rPr lang="en-US" altLang="ko-KR" dirty="0" smtClean="0"/>
              <a:t>-</a:t>
            </a:r>
            <a:r>
              <a:rPr lang="en-US" altLang="ko-KR" baseline="0" dirty="0" smtClean="0"/>
              <a:t> </a:t>
            </a:r>
            <a:r>
              <a:rPr lang="en-US" altLang="ko-KR" sz="1200" dirty="0" smtClean="0"/>
              <a:t>① </a:t>
            </a:r>
            <a:r>
              <a:rPr lang="ko-KR" altLang="en-US" sz="1200" dirty="0" smtClean="0"/>
              <a:t>버튼 클릭을 통해 관리사업 </a:t>
            </a:r>
            <a:r>
              <a:rPr lang="ko-KR" altLang="en-US" sz="1200" dirty="0" err="1" smtClean="0"/>
              <a:t>선택목록</a:t>
            </a:r>
            <a:r>
              <a:rPr lang="ko-KR" altLang="en-US" sz="1200" dirty="0" smtClean="0"/>
              <a:t> 팝업 호출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374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2-1. </a:t>
            </a:r>
            <a:r>
              <a:rPr lang="ko-KR" altLang="en-US" dirty="0" smtClean="0"/>
              <a:t>지자체 사업담당자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승인</a:t>
            </a:r>
            <a:r>
              <a:rPr lang="en-US" altLang="ko-KR" dirty="0" smtClean="0"/>
              <a:t>(94039) </a:t>
            </a:r>
            <a:r>
              <a:rPr lang="en-US" altLang="ko-KR" sz="1200" dirty="0" smtClean="0"/>
              <a:t>=&gt; </a:t>
            </a:r>
            <a:r>
              <a:rPr lang="ko-KR" altLang="en-US" sz="1200" dirty="0" err="1" smtClean="0"/>
              <a:t>조회조건의</a:t>
            </a:r>
            <a:r>
              <a:rPr lang="ko-KR" altLang="en-US" sz="1200" dirty="0" smtClean="0"/>
              <a:t> 관리사업 선택을 위한 관리사업 </a:t>
            </a:r>
            <a:r>
              <a:rPr lang="ko-KR" altLang="en-US" sz="1200" dirty="0" err="1" smtClean="0"/>
              <a:t>팝업화면</a:t>
            </a:r>
            <a:endParaRPr lang="en-US" altLang="ko-KR" dirty="0" smtClean="0"/>
          </a:p>
          <a:p>
            <a:endParaRPr lang="en-US" altLang="ko-KR" dirty="0" smtClean="0"/>
          </a:p>
          <a:p>
            <a:pPr marL="228600" indent="-228600">
              <a:buAutoNum type="arabicParenR"/>
            </a:pPr>
            <a:r>
              <a:rPr lang="en-US" altLang="ko-KR" sz="1200" dirty="0" smtClean="0"/>
              <a:t>① </a:t>
            </a:r>
            <a:r>
              <a:rPr lang="ko-KR" altLang="en-US" sz="1200" dirty="0" smtClean="0"/>
              <a:t>조회된 관리사업 </a:t>
            </a:r>
            <a:r>
              <a:rPr lang="ko-KR" altLang="en-US" sz="1200" dirty="0" err="1" smtClean="0"/>
              <a:t>행선택</a:t>
            </a:r>
            <a:endParaRPr lang="en-US" altLang="ko-KR" sz="120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-</a:t>
            </a:r>
            <a:r>
              <a:rPr lang="en-US" altLang="ko-KR" sz="1200" baseline="0" dirty="0" smtClean="0"/>
              <a:t> </a:t>
            </a:r>
            <a:r>
              <a:rPr lang="ko-KR" altLang="en-US" sz="1200" dirty="0" smtClean="0"/>
              <a:t>관리하고 있는 </a:t>
            </a:r>
            <a:r>
              <a:rPr lang="ko-KR" altLang="en-US" sz="1200" dirty="0" err="1" smtClean="0"/>
              <a:t>관리사업이</a:t>
            </a:r>
            <a:r>
              <a:rPr lang="ko-KR" altLang="en-US" sz="1200" dirty="0" smtClean="0"/>
              <a:t> 조회가 되지 않는 경우 해당 관리사업의 담당자로 지정되어 있는지 확인</a:t>
            </a:r>
            <a:endParaRPr lang="en-US" altLang="ko-KR" sz="120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( e</a:t>
            </a:r>
            <a:r>
              <a:rPr lang="ko-KR" altLang="en-US" sz="1200" dirty="0" smtClean="0"/>
              <a:t>호조</a:t>
            </a:r>
            <a:r>
              <a:rPr lang="en-US" altLang="ko-KR" sz="1200" dirty="0" smtClean="0"/>
              <a:t>+  </a:t>
            </a:r>
            <a:r>
              <a:rPr lang="ko-KR" altLang="en-US" sz="1200" dirty="0" smtClean="0"/>
              <a:t>의 정보관리사업등록</a:t>
            </a:r>
            <a:r>
              <a:rPr lang="en-US" altLang="ko-KR" sz="1200" dirty="0" smtClean="0"/>
              <a:t>(11104)  </a:t>
            </a:r>
            <a:r>
              <a:rPr lang="ko-KR" altLang="en-US" sz="1200" dirty="0" smtClean="0"/>
              <a:t>화면에서 해당 관리사업의 담당자 확인</a:t>
            </a:r>
            <a:r>
              <a:rPr lang="en-US" altLang="ko-KR" sz="1200" dirty="0" smtClean="0"/>
              <a:t>.)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2) </a:t>
            </a:r>
            <a:r>
              <a:rPr lang="ko-KR" altLang="en-US" sz="1200" dirty="0" smtClean="0"/>
              <a:t>② </a:t>
            </a:r>
            <a:r>
              <a:rPr lang="ko-KR" altLang="en-US" sz="1200" dirty="0" err="1" smtClean="0"/>
              <a:t>선택버튼</a:t>
            </a:r>
            <a:r>
              <a:rPr lang="ko-KR" altLang="en-US" sz="1200" dirty="0" smtClean="0"/>
              <a:t> 클릭</a:t>
            </a:r>
            <a:endParaRPr lang="en-US" altLang="ko-KR" sz="1200" dirty="0" smtClean="0"/>
          </a:p>
          <a:p>
            <a:pPr marL="0" indent="0">
              <a:buNone/>
            </a:pP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3) </a:t>
            </a:r>
            <a:r>
              <a:rPr lang="ko-KR" altLang="en-US" sz="1200" dirty="0" smtClean="0"/>
              <a:t>조회된 사업이 많은 경우 </a:t>
            </a:r>
            <a:r>
              <a:rPr lang="ko-KR" altLang="en-US" sz="1200" dirty="0" err="1" smtClean="0"/>
              <a:t>관리사업명</a:t>
            </a:r>
            <a:r>
              <a:rPr lang="ko-KR" altLang="en-US" sz="1200" baseline="0" dirty="0" smtClean="0"/>
              <a:t> 으로 지정하여 조회</a:t>
            </a:r>
            <a:endParaRPr lang="en-US" altLang="ko-KR" sz="1200" baseline="0" dirty="0" smtClean="0"/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③ 초기화 버튼 클릭</a:t>
            </a:r>
            <a:endParaRPr lang="en-US" altLang="ko-KR" sz="1200" dirty="0" smtClean="0"/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④ </a:t>
            </a:r>
            <a:r>
              <a:rPr lang="ko-KR" altLang="en-US" sz="1200" dirty="0" err="1" smtClean="0"/>
              <a:t>사업명을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특정단어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입력가능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입력 후 </a:t>
            </a:r>
            <a:r>
              <a:rPr lang="ko-KR" altLang="en-US" sz="1200" dirty="0" err="1" smtClean="0"/>
              <a:t>조회버튼</a:t>
            </a:r>
            <a:r>
              <a:rPr lang="ko-KR" altLang="en-US" sz="1200" dirty="0" smtClean="0"/>
              <a:t> 클릭</a:t>
            </a:r>
            <a:endParaRPr lang="en-US" altLang="ko-KR" sz="1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62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2-2. </a:t>
            </a:r>
            <a:r>
              <a:rPr lang="ko-KR" altLang="en-US" dirty="0" smtClean="0"/>
              <a:t>지자체 사업담당자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승인</a:t>
            </a:r>
            <a:r>
              <a:rPr lang="en-US" altLang="ko-KR" dirty="0" smtClean="0"/>
              <a:t>(94039) </a:t>
            </a:r>
            <a:r>
              <a:rPr lang="en-US" altLang="ko-KR" sz="1200" dirty="0" smtClean="0"/>
              <a:t>=&gt; </a:t>
            </a: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고지서반납</a:t>
            </a:r>
            <a:r>
              <a:rPr lang="ko-KR" altLang="en-US" dirty="0" smtClean="0"/>
              <a:t> 승인을 하기 위한 </a:t>
            </a:r>
            <a:r>
              <a:rPr lang="ko-KR" altLang="en-US" dirty="0" err="1" smtClean="0"/>
              <a:t>사업정보가</a:t>
            </a:r>
            <a:r>
              <a:rPr lang="ko-KR" altLang="en-US" dirty="0" smtClean="0"/>
              <a:t> 조회 됨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4) </a:t>
            </a:r>
            <a:r>
              <a:rPr lang="ko-KR" altLang="en-US" dirty="0" smtClean="0"/>
              <a:t>보조사업 정보</a:t>
            </a:r>
            <a:r>
              <a:rPr lang="en-US" altLang="ko-KR" dirty="0" smtClean="0"/>
              <a:t>: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고지서반납</a:t>
            </a:r>
            <a:r>
              <a:rPr lang="ko-KR" altLang="en-US" baseline="0" dirty="0" smtClean="0"/>
              <a:t> 반환완료요청이 있는 </a:t>
            </a:r>
            <a:r>
              <a:rPr lang="ko-KR" altLang="en-US" baseline="0" dirty="0" err="1" smtClean="0"/>
              <a:t>보조사업만</a:t>
            </a:r>
            <a:r>
              <a:rPr lang="ko-KR" altLang="en-US" baseline="0" dirty="0" smtClean="0"/>
              <a:t> 목록에 표시됨</a:t>
            </a:r>
            <a:endParaRPr lang="en-US" altLang="ko-KR" baseline="0" dirty="0" smtClean="0"/>
          </a:p>
          <a:p>
            <a:pPr marL="228600" indent="-228600">
              <a:buAutoNum type="arabicParenR"/>
            </a:pPr>
            <a:endParaRPr lang="en-US" altLang="ko-KR" baseline="0" dirty="0" smtClean="0"/>
          </a:p>
          <a:p>
            <a:pPr marL="0" indent="0">
              <a:buNone/>
            </a:pPr>
            <a:r>
              <a:rPr lang="en-US" altLang="ko-KR" baseline="0" dirty="0" smtClean="0"/>
              <a:t>5) </a:t>
            </a:r>
            <a:r>
              <a:rPr lang="ko-KR" altLang="en-US" baseline="0" dirty="0" smtClean="0"/>
              <a:t>반환 세부내역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첫번째 보조사업의 고지서납부요청 </a:t>
            </a:r>
            <a:r>
              <a:rPr lang="ko-KR" altLang="en-US" baseline="0" dirty="0" err="1" smtClean="0"/>
              <a:t>진행상태가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요청</a:t>
            </a:r>
            <a:r>
              <a:rPr lang="en-US" altLang="ko-KR" baseline="0" dirty="0" smtClean="0"/>
              <a:t>‘ </a:t>
            </a:r>
            <a:r>
              <a:rPr lang="ko-KR" altLang="en-US" baseline="0" dirty="0" smtClean="0"/>
              <a:t>또는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승인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상태인 내역만 표시됨</a:t>
            </a:r>
            <a:endParaRPr lang="en-US" altLang="ko-KR" baseline="0" dirty="0" smtClean="0"/>
          </a:p>
          <a:p>
            <a:pPr marL="228600" indent="-228600">
              <a:buAutoNum type="arabicParenR"/>
            </a:pPr>
            <a:endParaRPr lang="en-US" altLang="ko-KR" baseline="0" dirty="0" smtClean="0"/>
          </a:p>
          <a:p>
            <a:pPr marL="0" indent="0">
              <a:buNone/>
            </a:pPr>
            <a:r>
              <a:rPr lang="en-US" altLang="ko-KR" baseline="0" dirty="0" smtClean="0"/>
              <a:t>6) </a:t>
            </a:r>
            <a:r>
              <a:rPr lang="ko-KR" altLang="en-US" baseline="0" dirty="0" err="1" smtClean="0"/>
              <a:t>재원별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반환내역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첫번째 반환 대상의 </a:t>
            </a:r>
            <a:r>
              <a:rPr lang="ko-KR" altLang="en-US" baseline="0" dirty="0" err="1" smtClean="0"/>
              <a:t>재원별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반환내역</a:t>
            </a:r>
            <a:r>
              <a:rPr lang="ko-KR" altLang="en-US" baseline="0" dirty="0" smtClean="0"/>
              <a:t> 상태가 표시됨</a:t>
            </a:r>
            <a:endParaRPr lang="en-US" altLang="ko-KR" baseline="0" dirty="0" smtClean="0"/>
          </a:p>
          <a:p>
            <a:pPr marL="228600" indent="-228600">
              <a:buAutoNum type="arabicParenR"/>
            </a:pPr>
            <a:endParaRPr lang="en-US" altLang="ko-KR" baseline="0" dirty="0" smtClean="0"/>
          </a:p>
          <a:p>
            <a:pPr marL="0" indent="0">
              <a:buNone/>
            </a:pPr>
            <a:r>
              <a:rPr lang="en-US" altLang="ko-KR" sz="1200" dirty="0" smtClean="0"/>
              <a:t>7) ① </a:t>
            </a:r>
            <a:r>
              <a:rPr lang="ko-KR" altLang="en-US" baseline="0" dirty="0" err="1" smtClean="0"/>
              <a:t>고지서납부</a:t>
            </a:r>
            <a:r>
              <a:rPr lang="ko-KR" altLang="en-US" baseline="0" dirty="0" smtClean="0"/>
              <a:t> 첨부파일 클릭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요청된 </a:t>
            </a:r>
            <a:r>
              <a:rPr lang="ko-KR" altLang="en-US" baseline="0" dirty="0" err="1" smtClean="0"/>
              <a:t>반환대상의</a:t>
            </a:r>
            <a:r>
              <a:rPr lang="ko-KR" altLang="en-US" baseline="0" dirty="0" smtClean="0"/>
              <a:t> 증빙서류를 다운받을 수 있는 팝업 호출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470-43F7-489D-BAC7-7CAB759E426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504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05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47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79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18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1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46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14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77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47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4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17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A4718-23FF-4892-BABC-E7089245991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5DB72-E843-46B6-A6C8-93EA8B115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06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203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871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err="1"/>
              <a:t>보조사업자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등록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94038)</a:t>
            </a:r>
          </a:p>
          <a:p>
            <a:endParaRPr lang="en-US" altLang="ko-KR" sz="1200" dirty="0"/>
          </a:p>
          <a:p>
            <a:pPr marL="228600" indent="-228600">
              <a:buAutoNum type="arabicParenR"/>
            </a:pPr>
            <a:r>
              <a:rPr lang="ko-KR" altLang="en-US" sz="1200" dirty="0" err="1"/>
              <a:t>정산반환</a:t>
            </a:r>
            <a:r>
              <a:rPr lang="ko-KR" altLang="en-US" sz="1200" dirty="0"/>
              <a:t> 고지서 반납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정산</a:t>
            </a:r>
            <a:r>
              <a:rPr lang="en-US" altLang="ko-KR" sz="1200" dirty="0" smtClean="0"/>
              <a:t> </a:t>
            </a:r>
            <a:r>
              <a:rPr lang="ko-KR" altLang="en-US" sz="1200" dirty="0" err="1" smtClean="0"/>
              <a:t>반납금액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잔액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이자등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을 보탬</a:t>
            </a:r>
            <a:r>
              <a:rPr lang="en-US" altLang="ko-KR" sz="1200" dirty="0" smtClean="0"/>
              <a:t>e</a:t>
            </a:r>
            <a:r>
              <a:rPr lang="ko-KR" altLang="en-US" sz="1200" dirty="0" smtClean="0"/>
              <a:t>를 통해서 해야 하는데 이체 인증서 사용이 불가능 하거나 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IT </a:t>
            </a:r>
            <a:r>
              <a:rPr lang="ko-KR" altLang="en-US" sz="1200" dirty="0" smtClean="0"/>
              <a:t>취약계층 등</a:t>
            </a:r>
            <a:r>
              <a:rPr lang="en-US" altLang="ko-KR" sz="1200" dirty="0" smtClean="0"/>
              <a:t>)  </a:t>
            </a:r>
          </a:p>
          <a:p>
            <a:r>
              <a:rPr lang="en-US" altLang="ko-KR" sz="1200" dirty="0" smtClean="0"/>
              <a:t>     </a:t>
            </a:r>
            <a:r>
              <a:rPr lang="ko-KR" altLang="en-US" sz="1200" dirty="0" err="1" smtClean="0"/>
              <a:t>자부담계좌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해지등의</a:t>
            </a:r>
            <a:r>
              <a:rPr lang="ko-KR" altLang="en-US" sz="1200" dirty="0" smtClean="0"/>
              <a:t> 사유</a:t>
            </a:r>
            <a:r>
              <a:rPr lang="en-US" altLang="ko-KR" sz="1200" dirty="0" smtClean="0"/>
              <a:t>,  </a:t>
            </a:r>
            <a:r>
              <a:rPr lang="ko-KR" altLang="en-US" sz="1200" dirty="0" smtClean="0"/>
              <a:t>또는 이미 고지서를 통해 반납을 완료한 경우 해당 </a:t>
            </a:r>
            <a:r>
              <a:rPr lang="ko-KR" altLang="en-US" sz="1200" dirty="0" err="1" smtClean="0"/>
              <a:t>매뉴을</a:t>
            </a:r>
            <a:r>
              <a:rPr lang="ko-KR" altLang="en-US" sz="1200" dirty="0" smtClean="0"/>
              <a:t> 이용하여 </a:t>
            </a:r>
            <a:r>
              <a:rPr lang="ko-KR" altLang="en-US" sz="1200" dirty="0" err="1" smtClean="0"/>
              <a:t>반환완료</a:t>
            </a:r>
            <a:r>
              <a:rPr lang="ko-KR" altLang="en-US" sz="1200" dirty="0" smtClean="0"/>
              <a:t> 처리를 한다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r>
              <a:rPr lang="en-US" altLang="ko-KR" sz="1200" dirty="0"/>
              <a:t>2)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요청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en-US" altLang="ko-KR" sz="1200" dirty="0"/>
              <a:t>① </a:t>
            </a:r>
            <a:r>
              <a:rPr lang="ko-KR" altLang="en-US" sz="1200" dirty="0"/>
              <a:t>요청하고자 하는 </a:t>
            </a:r>
            <a:r>
              <a:rPr lang="ko-KR" altLang="en-US" sz="1200" dirty="0" err="1"/>
              <a:t>보조사업을</a:t>
            </a:r>
            <a:r>
              <a:rPr lang="ko-KR" altLang="en-US" sz="1200" dirty="0"/>
              <a:t> 선택</a:t>
            </a:r>
            <a:endParaRPr lang="en-US" altLang="ko-KR" sz="1200" dirty="0"/>
          </a:p>
          <a:p>
            <a:pPr marL="171450" lvl="0" indent="-171450" defTabSz="914400" latinLnBrk="1">
              <a:buFontTx/>
              <a:buChar char="-"/>
              <a:defRPr/>
            </a:pPr>
            <a:r>
              <a:rPr lang="en-US" altLang="ko-KR" sz="1200" dirty="0"/>
              <a:t>② </a:t>
            </a:r>
            <a:r>
              <a:rPr lang="ko-KR" altLang="en-US" sz="1200" dirty="0" err="1"/>
              <a:t>조회버튼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클릭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1150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70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4361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2-3. </a:t>
            </a:r>
            <a:r>
              <a:rPr lang="ko-KR" altLang="en-US" sz="1200" dirty="0"/>
              <a:t>지자체 사업담당자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관리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94039)</a:t>
            </a:r>
          </a:p>
          <a:p>
            <a:pPr lvl="0" defTabSz="914400" latinLnBrk="1">
              <a:defRPr/>
            </a:pPr>
            <a:endParaRPr lang="en-US" altLang="ko-KR" sz="1200" dirty="0"/>
          </a:p>
          <a:p>
            <a:pPr lvl="0" defTabSz="914400" latinLnBrk="1">
              <a:defRPr/>
            </a:pPr>
            <a:r>
              <a:rPr lang="en-US" altLang="ko-KR" sz="1200" dirty="0"/>
              <a:t>8) </a:t>
            </a:r>
            <a:r>
              <a:rPr lang="ko-KR" altLang="en-US" sz="1200" dirty="0"/>
              <a:t>보조사업자가 첨부한 파일을 다운받을 수 있는 팝업</a:t>
            </a:r>
            <a:endParaRPr lang="en-US" altLang="ko-KR" sz="1200" dirty="0"/>
          </a:p>
          <a:p>
            <a:pPr marL="171450" lvl="0" indent="-171450" defTabSz="914400" latinLnBrk="1">
              <a:buFontTx/>
              <a:buChar char="-"/>
              <a:defRPr/>
            </a:pPr>
            <a:r>
              <a:rPr lang="en-US" altLang="ko-KR" sz="1200" dirty="0"/>
              <a:t>① </a:t>
            </a:r>
            <a:r>
              <a:rPr lang="ko-KR" altLang="en-US" sz="1200" dirty="0"/>
              <a:t>다운로드 버튼을 클릭하여 파일을 다운로드 받는다</a:t>
            </a:r>
            <a:endParaRPr lang="en-US" altLang="ko-KR" sz="1200" dirty="0"/>
          </a:p>
          <a:p>
            <a:pPr marL="171450" lvl="0" indent="-171450" defTabSz="914400" latinLnBrk="1">
              <a:buFontTx/>
              <a:buChar char="-"/>
              <a:defRPr/>
            </a:pPr>
            <a:r>
              <a:rPr lang="ko-KR" altLang="en-US" sz="1200" dirty="0"/>
              <a:t>② 닫기를 눌러 팝업을 닫는다</a:t>
            </a:r>
            <a:endParaRPr lang="en-US" altLang="ko-KR" sz="1200" dirty="0"/>
          </a:p>
          <a:p>
            <a:pPr marL="171450" lvl="0" indent="-171450" defTabSz="914400" latinLnBrk="1">
              <a:buFontTx/>
              <a:buChar char="-"/>
              <a:defRPr/>
            </a:pPr>
            <a:endParaRPr lang="en-US" altLang="ko-KR" sz="1200" dirty="0"/>
          </a:p>
          <a:p>
            <a:pPr lvl="0" defTabSz="914400" latinLnBrk="1">
              <a:defRPr/>
            </a:pPr>
            <a:r>
              <a:rPr lang="en-US" altLang="ko-KR" sz="1200" dirty="0"/>
              <a:t>* </a:t>
            </a:r>
            <a:r>
              <a:rPr lang="ko-KR" altLang="en-US" sz="1200" dirty="0" err="1"/>
              <a:t>반환완료</a:t>
            </a:r>
            <a:r>
              <a:rPr lang="ko-KR" altLang="en-US" sz="1200" dirty="0"/>
              <a:t> 요청을 승인하기 전 반드시 증빙서류를 확인하여 반환이 제대로 이루어졌는지 확인 후 반환완료요청을 승인한다</a:t>
            </a:r>
            <a:r>
              <a:rPr lang="en-US" altLang="ko-KR" sz="1200" dirty="0" smtClean="0"/>
              <a:t>.</a:t>
            </a:r>
          </a:p>
          <a:p>
            <a:pPr lvl="0" defTabSz="914400" latinLnBrk="1">
              <a:defRPr/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(</a:t>
            </a:r>
            <a:r>
              <a:rPr lang="ko-KR" altLang="en-US" sz="1200" dirty="0" smtClean="0"/>
              <a:t>반환대상 금액과 증빙의 금액이 맞는지 확인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168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69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4361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2-4. </a:t>
            </a:r>
            <a:r>
              <a:rPr lang="ko-KR" altLang="en-US" sz="1200" dirty="0"/>
              <a:t>지자체 사업담당자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관리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94039) =&gt; </a:t>
            </a:r>
            <a:r>
              <a:rPr lang="ko-KR" altLang="en-US" sz="1200" dirty="0"/>
              <a:t>반환완료승인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9) </a:t>
            </a:r>
            <a:r>
              <a:rPr lang="ko-KR" altLang="en-US" sz="1200" dirty="0" err="1"/>
              <a:t>반환완료</a:t>
            </a:r>
            <a:r>
              <a:rPr lang="ko-KR" altLang="en-US" sz="1200" dirty="0"/>
              <a:t> 승인</a:t>
            </a:r>
            <a:r>
              <a:rPr lang="en-US" altLang="ko-KR" sz="1200" dirty="0"/>
              <a:t>: </a:t>
            </a:r>
            <a:r>
              <a:rPr lang="ko-KR" altLang="en-US" sz="1200" dirty="0"/>
              <a:t>증빙서류를 확인한 후 </a:t>
            </a:r>
            <a:r>
              <a:rPr lang="ko-KR" altLang="en-US" sz="1200" dirty="0" err="1"/>
              <a:t>반환대상을</a:t>
            </a:r>
            <a:r>
              <a:rPr lang="ko-KR" altLang="en-US" sz="1200" dirty="0"/>
              <a:t> 선택하여 </a:t>
            </a:r>
            <a:r>
              <a:rPr lang="ko-KR" altLang="en-US" sz="1200" dirty="0" err="1"/>
              <a:t>재원별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반환내역이</a:t>
            </a:r>
            <a:r>
              <a:rPr lang="ko-KR" altLang="en-US" sz="1200" dirty="0"/>
              <a:t> 올바른지 확인 후 반환완료승인을 함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① 승인 할 요청의 체크박스를 선택함</a:t>
            </a:r>
            <a:r>
              <a:rPr lang="en-US" altLang="ko-KR" sz="1200" dirty="0"/>
              <a:t>: </a:t>
            </a:r>
            <a:r>
              <a:rPr lang="ko-KR" altLang="en-US" sz="1200" dirty="0"/>
              <a:t>반환완료승인은 </a:t>
            </a:r>
            <a:r>
              <a:rPr lang="ko-KR" altLang="en-US" sz="1200" dirty="0" err="1"/>
              <a:t>고지서납부</a:t>
            </a:r>
            <a:r>
              <a:rPr lang="ko-KR" altLang="en-US" sz="1200" dirty="0"/>
              <a:t> 여부가 </a:t>
            </a:r>
            <a:r>
              <a:rPr lang="en-US" altLang="ko-KR" sz="1200" dirty="0"/>
              <a:t>‘Y’ </a:t>
            </a:r>
            <a:r>
              <a:rPr lang="ko-KR" altLang="en-US" sz="1200" dirty="0"/>
              <a:t>이고 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요청</a:t>
            </a:r>
            <a:r>
              <a:rPr lang="en-US" altLang="ko-KR" sz="1200" dirty="0"/>
              <a:t>’</a:t>
            </a:r>
            <a:r>
              <a:rPr lang="ko-KR" altLang="en-US" sz="1200" dirty="0"/>
              <a:t>인 </a:t>
            </a:r>
            <a:r>
              <a:rPr lang="ko-KR" altLang="en-US" sz="1200" dirty="0" err="1"/>
              <a:t>반환내역만</a:t>
            </a:r>
            <a:r>
              <a:rPr lang="ko-KR" altLang="en-US" sz="1200" dirty="0"/>
              <a:t> 가능함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② </a:t>
            </a:r>
            <a:r>
              <a:rPr lang="ko-KR" altLang="en-US" sz="1200" dirty="0" err="1"/>
              <a:t>반환일자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입력칸을</a:t>
            </a:r>
            <a:r>
              <a:rPr lang="ko-KR" altLang="en-US" sz="1200" dirty="0"/>
              <a:t> 클릭하여 달력에서 </a:t>
            </a:r>
            <a:r>
              <a:rPr lang="ko-KR" altLang="en-US" sz="1200" dirty="0" err="1"/>
              <a:t>반환일자를</a:t>
            </a:r>
            <a:r>
              <a:rPr lang="ko-KR" altLang="en-US" sz="1200" dirty="0"/>
              <a:t> 선택</a:t>
            </a:r>
            <a:r>
              <a:rPr lang="en-US" altLang="ko-KR" sz="1200" dirty="0"/>
              <a:t>: </a:t>
            </a:r>
            <a:r>
              <a:rPr lang="ko-KR" altLang="en-US" sz="1200" dirty="0"/>
              <a:t>해당 날짜는 </a:t>
            </a:r>
            <a:r>
              <a:rPr lang="ko-KR" altLang="en-US" sz="1200" dirty="0" err="1"/>
              <a:t>반환일자</a:t>
            </a:r>
            <a:r>
              <a:rPr lang="ko-KR" altLang="en-US" sz="1200" dirty="0"/>
              <a:t> 및 </a:t>
            </a:r>
            <a:r>
              <a:rPr lang="ko-KR" altLang="en-US" sz="1200" dirty="0" err="1"/>
              <a:t>징수일자에</a:t>
            </a:r>
            <a:r>
              <a:rPr lang="ko-KR" altLang="en-US" sz="1200" dirty="0"/>
              <a:t> 설정됨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③ 반환완료승인 버튼을 클릭하여 반환완료요청을 승인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3109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86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5489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2-5. </a:t>
            </a:r>
            <a:r>
              <a:rPr lang="ko-KR" altLang="en-US" sz="1200" dirty="0"/>
              <a:t>지자체 사업담당자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관리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94039) =&gt; </a:t>
            </a:r>
            <a:r>
              <a:rPr lang="ko-KR" altLang="en-US" sz="1200" dirty="0"/>
              <a:t>반환완료승인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10) </a:t>
            </a:r>
            <a:r>
              <a:rPr lang="ko-KR" altLang="en-US" sz="1200" dirty="0"/>
              <a:t>반환완료승인 확인</a:t>
            </a:r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반환 </a:t>
            </a:r>
            <a:r>
              <a:rPr lang="ko-KR" altLang="en-US" sz="1200" dirty="0" err="1"/>
              <a:t>세부내역의</a:t>
            </a:r>
            <a:r>
              <a:rPr lang="ko-KR" altLang="en-US" sz="1200" dirty="0"/>
              <a:t> 반환진행상태가 </a:t>
            </a:r>
            <a:r>
              <a:rPr lang="en-US" altLang="ko-KR" sz="1200" dirty="0"/>
              <a:t>‘</a:t>
            </a:r>
            <a:r>
              <a:rPr lang="ko-KR" altLang="en-US" sz="1200" dirty="0"/>
              <a:t>반환이체완료</a:t>
            </a:r>
            <a:r>
              <a:rPr lang="en-US" altLang="ko-KR" sz="1200" dirty="0"/>
              <a:t>’ </a:t>
            </a:r>
            <a:r>
              <a:rPr lang="ko-KR" altLang="en-US" sz="1200" dirty="0"/>
              <a:t>로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반환일자가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설정한 </a:t>
            </a:r>
            <a:r>
              <a:rPr lang="ko-KR" altLang="en-US" sz="1200" dirty="0" err="1"/>
              <a:t>반환일자</a:t>
            </a:r>
            <a:r>
              <a:rPr lang="en-US" altLang="ko-KR" sz="1200" dirty="0"/>
              <a:t>’ </a:t>
            </a:r>
            <a:r>
              <a:rPr lang="ko-KR" altLang="en-US" sz="1200" dirty="0"/>
              <a:t>로</a:t>
            </a:r>
            <a:r>
              <a:rPr lang="en-US" altLang="ko-KR" sz="1200" dirty="0"/>
              <a:t>, </a:t>
            </a:r>
            <a:r>
              <a:rPr lang="ko-KR" altLang="en-US" sz="1200" dirty="0"/>
              <a:t>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승인</a:t>
            </a:r>
            <a:r>
              <a:rPr lang="en-US" altLang="ko-KR" sz="1200" dirty="0"/>
              <a:t>’</a:t>
            </a:r>
            <a:r>
              <a:rPr lang="ko-KR" altLang="en-US" sz="1200" dirty="0"/>
              <a:t> 상태로 변경됨</a:t>
            </a:r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해당 </a:t>
            </a:r>
            <a:r>
              <a:rPr lang="ko-KR" altLang="en-US" sz="1200" dirty="0" err="1"/>
              <a:t>세부내역의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재원별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반환내역의</a:t>
            </a:r>
            <a:r>
              <a:rPr lang="ko-KR" altLang="en-US" sz="1200" dirty="0"/>
              <a:t> 반환진행상태가 </a:t>
            </a:r>
            <a:r>
              <a:rPr lang="en-US" altLang="ko-KR" sz="1200" dirty="0"/>
              <a:t>‘</a:t>
            </a:r>
            <a:r>
              <a:rPr lang="ko-KR" altLang="en-US" sz="1200" dirty="0"/>
              <a:t>반환이체완료</a:t>
            </a:r>
            <a:r>
              <a:rPr lang="en-US" altLang="ko-KR" sz="1200" dirty="0"/>
              <a:t>’ </a:t>
            </a:r>
            <a:r>
              <a:rPr lang="ko-KR" altLang="en-US" sz="1200" dirty="0"/>
              <a:t>로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징수상태가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징수이체완료</a:t>
            </a:r>
            <a:r>
              <a:rPr lang="en-US" altLang="ko-KR" sz="1200" dirty="0"/>
              <a:t>’ </a:t>
            </a:r>
            <a:r>
              <a:rPr lang="ko-KR" altLang="en-US" sz="1200" dirty="0"/>
              <a:t>로 변경되고 </a:t>
            </a:r>
            <a:r>
              <a:rPr lang="ko-KR" altLang="en-US" sz="1200" dirty="0" err="1"/>
              <a:t>반환일자</a:t>
            </a:r>
            <a:r>
              <a:rPr lang="ko-KR" altLang="en-US" sz="1200" dirty="0"/>
              <a:t> 및 </a:t>
            </a:r>
            <a:r>
              <a:rPr lang="ko-KR" altLang="en-US" sz="1200" dirty="0" err="1"/>
              <a:t>징수일자</a:t>
            </a:r>
            <a:r>
              <a:rPr lang="ko-KR" altLang="en-US" sz="1200" dirty="0"/>
              <a:t> 또한 </a:t>
            </a:r>
            <a:r>
              <a:rPr lang="en-US" altLang="ko-KR" sz="1200" dirty="0"/>
              <a:t>‘</a:t>
            </a:r>
            <a:r>
              <a:rPr lang="ko-KR" altLang="en-US" sz="1200" dirty="0"/>
              <a:t>설정한 </a:t>
            </a:r>
            <a:r>
              <a:rPr lang="ko-KR" altLang="en-US" sz="1200" dirty="0" err="1"/>
              <a:t>반환일자</a:t>
            </a:r>
            <a:r>
              <a:rPr lang="en-US" altLang="ko-KR" sz="1200" dirty="0"/>
              <a:t>’</a:t>
            </a:r>
            <a:r>
              <a:rPr lang="ko-KR" altLang="en-US" sz="1200" dirty="0"/>
              <a:t>로 변경됨</a:t>
            </a:r>
          </a:p>
        </p:txBody>
      </p:sp>
    </p:spTree>
    <p:extLst>
      <p:ext uri="{BB962C8B-B14F-4D97-AF65-F5344CB8AC3E}">
        <p14:creationId xmlns:p14="http://schemas.microsoft.com/office/powerpoint/2010/main" val="22592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93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2263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2-6. </a:t>
            </a:r>
            <a:r>
              <a:rPr lang="ko-KR" altLang="en-US" sz="1200" dirty="0" err="1"/>
              <a:t>보조사업자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등록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94038)</a:t>
            </a:r>
          </a:p>
          <a:p>
            <a:pPr lvl="0" defTabSz="914400" latinLnBrk="1">
              <a:defRPr/>
            </a:pPr>
            <a:endParaRPr lang="en-US" altLang="ko-KR" sz="1200" dirty="0"/>
          </a:p>
          <a:p>
            <a:r>
              <a:rPr lang="en-US" altLang="ko-KR" sz="1200" dirty="0"/>
              <a:t>1) </a:t>
            </a:r>
            <a:r>
              <a:rPr lang="ko-KR" altLang="en-US" sz="1200" dirty="0"/>
              <a:t>지자체 담당자가 요청을 승인했을 때</a:t>
            </a:r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지자체 담당자가 </a:t>
            </a:r>
            <a:r>
              <a:rPr lang="ko-KR" altLang="en-US" sz="1200" dirty="0" err="1"/>
              <a:t>반환완료</a:t>
            </a:r>
            <a:r>
              <a:rPr lang="ko-KR" altLang="en-US" sz="1200" dirty="0"/>
              <a:t> 요청을 승인하면 반환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 err="1"/>
              <a:t>반환이체</a:t>
            </a:r>
            <a:r>
              <a:rPr lang="en-US" altLang="ko-KR" sz="1200" dirty="0"/>
              <a:t>’ </a:t>
            </a:r>
            <a:r>
              <a:rPr lang="ko-KR" altLang="en-US" sz="1200" dirty="0"/>
              <a:t>로 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승인</a:t>
            </a:r>
            <a:r>
              <a:rPr lang="en-US" altLang="ko-KR" sz="1200" dirty="0"/>
              <a:t>’ </a:t>
            </a:r>
            <a:r>
              <a:rPr lang="ko-KR" altLang="en-US" sz="1200" dirty="0"/>
              <a:t>상태로 변경됨</a:t>
            </a:r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① 승인된 </a:t>
            </a:r>
            <a:r>
              <a:rPr lang="ko-KR" altLang="en-US" sz="1200" dirty="0" err="1"/>
              <a:t>반환내역을</a:t>
            </a:r>
            <a:r>
              <a:rPr lang="ko-KR" altLang="en-US" sz="1200" dirty="0"/>
              <a:t> 확인하기 위해 반환대상 클릭</a:t>
            </a:r>
            <a:r>
              <a:rPr lang="en-US" altLang="ko-KR" sz="1200" dirty="0"/>
              <a:t>: </a:t>
            </a:r>
            <a:r>
              <a:rPr lang="ko-KR" altLang="en-US" sz="1200" dirty="0"/>
              <a:t>해당 </a:t>
            </a:r>
            <a:r>
              <a:rPr lang="ko-KR" altLang="en-US" sz="1200" dirty="0" err="1"/>
              <a:t>반환내역의</a:t>
            </a:r>
            <a:r>
              <a:rPr lang="ko-KR" altLang="en-US" sz="1200" dirty="0"/>
              <a:t> 반환진행상태가 </a:t>
            </a:r>
            <a:r>
              <a:rPr lang="en-US" altLang="ko-KR" sz="1200" dirty="0"/>
              <a:t>‘</a:t>
            </a:r>
            <a:r>
              <a:rPr lang="ko-KR" altLang="en-US" sz="1200" dirty="0"/>
              <a:t>반환이체완료</a:t>
            </a:r>
            <a:r>
              <a:rPr lang="en-US" altLang="ko-KR" sz="1200" dirty="0"/>
              <a:t>’ </a:t>
            </a:r>
            <a:r>
              <a:rPr lang="ko-KR" altLang="en-US" sz="1200" dirty="0"/>
              <a:t>로  </a:t>
            </a:r>
            <a:r>
              <a:rPr lang="ko-KR" altLang="en-US" sz="1200" dirty="0" err="1"/>
              <a:t>징수상태가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징수이체완료</a:t>
            </a:r>
            <a:r>
              <a:rPr lang="en-US" altLang="ko-KR" sz="1200" dirty="0"/>
              <a:t>’ </a:t>
            </a:r>
            <a:r>
              <a:rPr lang="ko-KR" altLang="en-US" sz="1200" dirty="0"/>
              <a:t>로 </a:t>
            </a:r>
            <a:r>
              <a:rPr lang="ko-KR" altLang="en-US" sz="1200" dirty="0" err="1"/>
              <a:t>반환일자</a:t>
            </a:r>
            <a:r>
              <a:rPr lang="ko-KR" altLang="en-US" sz="1200" dirty="0"/>
              <a:t> 및 </a:t>
            </a:r>
            <a:r>
              <a:rPr lang="ko-KR" altLang="en-US" sz="1200" dirty="0" err="1"/>
              <a:t>징수일자는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지자체 담당자가 설정한 </a:t>
            </a:r>
            <a:r>
              <a:rPr lang="ko-KR" altLang="en-US" sz="1200" dirty="0" err="1"/>
              <a:t>반환일자</a:t>
            </a:r>
            <a:r>
              <a:rPr lang="en-US" altLang="ko-KR" sz="1200" dirty="0"/>
              <a:t>’ </a:t>
            </a:r>
            <a:r>
              <a:rPr lang="ko-KR" altLang="en-US" sz="1200" dirty="0"/>
              <a:t>로 변경됨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43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84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8876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3. </a:t>
            </a:r>
            <a:r>
              <a:rPr lang="ko-KR" altLang="en-US" sz="1200" dirty="0"/>
              <a:t>지자체 사업담당자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관리</a:t>
            </a:r>
            <a:r>
              <a:rPr lang="en-US" altLang="ko-KR" sz="1200" dirty="0" smtClean="0"/>
              <a:t>(94039) </a:t>
            </a:r>
            <a:r>
              <a:rPr lang="en-US" altLang="ko-KR" sz="1200" dirty="0"/>
              <a:t>=&gt; </a:t>
            </a:r>
            <a:r>
              <a:rPr lang="ko-KR" altLang="en-US" sz="1200" dirty="0"/>
              <a:t>반환완료승인취소</a:t>
            </a:r>
            <a:endParaRPr lang="en-US" altLang="ko-KR" sz="1200" dirty="0"/>
          </a:p>
          <a:p>
            <a:pPr lvl="0" defTabSz="914400" latinLnBrk="1">
              <a:defRPr/>
            </a:pPr>
            <a:endParaRPr lang="en-US" altLang="ko-KR" sz="1200" dirty="0"/>
          </a:p>
          <a:p>
            <a:pPr lvl="0" defTabSz="914400" latinLnBrk="1">
              <a:defRPr/>
            </a:pPr>
            <a:r>
              <a:rPr lang="en-US" altLang="ko-KR" sz="1200" dirty="0"/>
              <a:t>1) </a:t>
            </a:r>
            <a:r>
              <a:rPr lang="ko-KR" altLang="en-US" sz="1200" dirty="0"/>
              <a:t>고지서 반납 </a:t>
            </a:r>
            <a:r>
              <a:rPr lang="ko-KR" altLang="en-US" sz="1200" dirty="0" err="1"/>
              <a:t>반환완료</a:t>
            </a:r>
            <a:r>
              <a:rPr lang="ko-KR" altLang="en-US" sz="1200" dirty="0"/>
              <a:t> 승인된 내역을 승인취소해야 하는 경우 반환완료승인취소 기능을 사용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승인취소는</a:t>
            </a:r>
            <a:r>
              <a:rPr lang="ko-KR" altLang="en-US" sz="1200" dirty="0"/>
              <a:t> 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승인</a:t>
            </a:r>
            <a:r>
              <a:rPr lang="en-US" altLang="ko-KR" sz="1200" dirty="0"/>
              <a:t>’ </a:t>
            </a:r>
            <a:r>
              <a:rPr lang="ko-KR" altLang="en-US" sz="1200" dirty="0"/>
              <a:t>상태만 가능</a:t>
            </a:r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① 승인취소 할 </a:t>
            </a:r>
            <a:r>
              <a:rPr lang="ko-KR" altLang="en-US" sz="1200" dirty="0" err="1"/>
              <a:t>반환대상의</a:t>
            </a:r>
            <a:r>
              <a:rPr lang="ko-KR" altLang="en-US" sz="1200" dirty="0"/>
              <a:t> 체크박스를 체크한다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② 반환완료승인취소 버튼을 클릭하여 승인을 취소한다</a:t>
            </a:r>
            <a:r>
              <a:rPr lang="en-US" altLang="ko-K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7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89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790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3-1. </a:t>
            </a:r>
            <a:r>
              <a:rPr lang="ko-KR" altLang="en-US" sz="1200" dirty="0"/>
              <a:t>지자체 사업담당자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관리</a:t>
            </a:r>
            <a:r>
              <a:rPr lang="en-US" altLang="ko-KR" sz="1200" dirty="0" smtClean="0"/>
              <a:t>(94039) </a:t>
            </a:r>
            <a:r>
              <a:rPr lang="en-US" altLang="ko-KR" sz="1200" dirty="0"/>
              <a:t>=&gt; </a:t>
            </a:r>
            <a:r>
              <a:rPr lang="ko-KR" altLang="en-US" sz="1200" dirty="0"/>
              <a:t>반환완료승인취소</a:t>
            </a:r>
            <a:endParaRPr lang="en-US" altLang="ko-KR" sz="1200" dirty="0"/>
          </a:p>
          <a:p>
            <a:pPr lvl="0" defTabSz="914400" latinLnBrk="1">
              <a:defRPr/>
            </a:pPr>
            <a:endParaRPr lang="en-US" altLang="ko-KR" sz="1200" dirty="0"/>
          </a:p>
          <a:p>
            <a:pPr marL="228600" lvl="0" indent="-228600" defTabSz="914400" latinLnBrk="1">
              <a:buFontTx/>
              <a:buAutoNum type="arabicParenR"/>
              <a:defRPr/>
            </a:pPr>
            <a:r>
              <a:rPr lang="ko-KR" altLang="en-US" sz="1200" dirty="0"/>
              <a:t>승인 취소가 되면 </a:t>
            </a:r>
            <a:r>
              <a:rPr lang="ko-KR" altLang="en-US" sz="1200" dirty="0" err="1"/>
              <a:t>고지서납부</a:t>
            </a:r>
            <a:r>
              <a:rPr lang="ko-KR" altLang="en-US" sz="1200" dirty="0"/>
              <a:t> 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요청</a:t>
            </a:r>
            <a:r>
              <a:rPr lang="en-US" altLang="ko-KR" sz="1200" dirty="0"/>
              <a:t>’ </a:t>
            </a:r>
            <a:r>
              <a:rPr lang="ko-KR" altLang="en-US" sz="1200" dirty="0"/>
              <a:t>상태가 됨</a:t>
            </a:r>
            <a:endParaRPr lang="en-US" altLang="ko-KR" sz="1200" dirty="0"/>
          </a:p>
          <a:p>
            <a:pPr marL="228600" lvl="0" indent="-228600" defTabSz="914400" latinLnBrk="1">
              <a:buFontTx/>
              <a:buAutoNum type="arabicParenR"/>
              <a:defRPr/>
            </a:pPr>
            <a:r>
              <a:rPr lang="ko-KR" altLang="en-US" sz="1200" dirty="0"/>
              <a:t>해당 </a:t>
            </a:r>
            <a:r>
              <a:rPr lang="ko-KR" altLang="en-US" sz="1200" dirty="0" err="1"/>
              <a:t>반환내역의</a:t>
            </a:r>
            <a:r>
              <a:rPr lang="ko-KR" altLang="en-US" sz="1200" dirty="0"/>
              <a:t> 반환진행상태가 </a:t>
            </a:r>
            <a:r>
              <a:rPr lang="en-US" altLang="ko-KR" sz="1200" dirty="0"/>
              <a:t>‘</a:t>
            </a:r>
            <a:r>
              <a:rPr lang="ko-KR" altLang="en-US" sz="1200" dirty="0"/>
              <a:t>미처리</a:t>
            </a:r>
            <a:r>
              <a:rPr lang="en-US" altLang="ko-KR" sz="1200" dirty="0"/>
              <a:t>’ </a:t>
            </a:r>
            <a:r>
              <a:rPr lang="ko-KR" altLang="en-US" sz="1200" dirty="0"/>
              <a:t>로</a:t>
            </a:r>
            <a:r>
              <a:rPr lang="en-US" altLang="ko-KR" sz="1200" dirty="0"/>
              <a:t> </a:t>
            </a:r>
            <a:r>
              <a:rPr lang="ko-KR" altLang="en-US" sz="1200" dirty="0" err="1"/>
              <a:t>반환일자가</a:t>
            </a:r>
            <a:r>
              <a:rPr lang="ko-KR" altLang="en-US" sz="1200" dirty="0"/>
              <a:t> 빈 값으로 변경됨</a:t>
            </a:r>
            <a:endParaRPr lang="en-US" altLang="ko-KR" sz="1200" dirty="0"/>
          </a:p>
          <a:p>
            <a:pPr marL="228600" lvl="0" indent="-228600" defTabSz="914400" latinLnBrk="1">
              <a:buFontTx/>
              <a:buAutoNum type="arabicParenR"/>
              <a:defRPr/>
            </a:pPr>
            <a:r>
              <a:rPr lang="ko-KR" altLang="en-US" sz="1200" dirty="0"/>
              <a:t>해당 </a:t>
            </a:r>
            <a:r>
              <a:rPr lang="ko-KR" altLang="en-US" sz="1200" dirty="0" err="1"/>
              <a:t>반환내역의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재원별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반환내역의</a:t>
            </a:r>
            <a:r>
              <a:rPr lang="ko-KR" altLang="en-US" sz="1200" dirty="0"/>
              <a:t> 반환진행상태가 </a:t>
            </a:r>
            <a:r>
              <a:rPr lang="en-US" altLang="ko-KR" sz="1200" dirty="0"/>
              <a:t>‘</a:t>
            </a:r>
            <a:r>
              <a:rPr lang="ko-KR" altLang="en-US" sz="1200" dirty="0"/>
              <a:t>미처리</a:t>
            </a:r>
            <a:r>
              <a:rPr lang="en-US" altLang="ko-KR" sz="1200" dirty="0"/>
              <a:t>’</a:t>
            </a:r>
            <a:r>
              <a:rPr lang="ko-KR" altLang="en-US" sz="1200" dirty="0"/>
              <a:t> 로 </a:t>
            </a:r>
            <a:r>
              <a:rPr lang="ko-KR" altLang="en-US" sz="1200" dirty="0" err="1"/>
              <a:t>반환일자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징수상태</a:t>
            </a:r>
            <a:r>
              <a:rPr lang="en-US" altLang="ko-KR" sz="1200" dirty="0"/>
              <a:t> </a:t>
            </a:r>
            <a:r>
              <a:rPr lang="ko-KR" altLang="en-US" sz="1200" dirty="0"/>
              <a:t>및 </a:t>
            </a:r>
            <a:r>
              <a:rPr lang="ko-KR" altLang="en-US" sz="1200" dirty="0" err="1"/>
              <a:t>징수일자가</a:t>
            </a:r>
            <a:r>
              <a:rPr lang="ko-KR" altLang="en-US" sz="1200" dirty="0"/>
              <a:t> 빈 값으로 변경 됨</a:t>
            </a:r>
          </a:p>
        </p:txBody>
      </p:sp>
    </p:spTree>
    <p:extLst>
      <p:ext uri="{BB962C8B-B14F-4D97-AF65-F5344CB8AC3E}">
        <p14:creationId xmlns:p14="http://schemas.microsoft.com/office/powerpoint/2010/main" val="8038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83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5649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4. </a:t>
            </a:r>
            <a:r>
              <a:rPr lang="ko-KR" altLang="en-US" sz="1200" dirty="0"/>
              <a:t>지자체 사업담당자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관리</a:t>
            </a:r>
            <a:r>
              <a:rPr lang="en-US" altLang="ko-KR" sz="1200" dirty="0" smtClean="0"/>
              <a:t>(94039) </a:t>
            </a:r>
            <a:r>
              <a:rPr lang="en-US" altLang="ko-KR" sz="1200" dirty="0"/>
              <a:t>=&gt; </a:t>
            </a:r>
            <a:r>
              <a:rPr lang="ko-KR" altLang="en-US" sz="1200" dirty="0"/>
              <a:t>반환완료요청반려</a:t>
            </a:r>
            <a:endParaRPr lang="en-US" altLang="ko-KR" sz="1200" dirty="0"/>
          </a:p>
          <a:p>
            <a:endParaRPr lang="en-US" altLang="ko-KR" sz="1200" dirty="0"/>
          </a:p>
          <a:p>
            <a:pPr marL="228600" indent="-228600">
              <a:buAutoNum type="arabicParenR"/>
            </a:pPr>
            <a:r>
              <a:rPr lang="ko-KR" altLang="en-US" sz="1200" dirty="0"/>
              <a:t>반환완료요청을 반려해야 하는 경우 반환완료요청반려 기능을 사용 </a:t>
            </a:r>
            <a:r>
              <a:rPr lang="en-US" altLang="ko-KR" sz="1200" dirty="0"/>
              <a:t>=&gt; </a:t>
            </a:r>
            <a:r>
              <a:rPr lang="ko-KR" altLang="en-US" sz="1200" dirty="0"/>
              <a:t>반환완료요청반려는 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요청</a:t>
            </a:r>
            <a:r>
              <a:rPr lang="en-US" altLang="ko-KR" sz="1200" dirty="0"/>
              <a:t>’ </a:t>
            </a:r>
            <a:r>
              <a:rPr lang="ko-KR" altLang="en-US" sz="1200" dirty="0"/>
              <a:t>상태만 가능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① 요청 상태인 반환완료요청 대상의 체크박스를 선택한다</a:t>
            </a:r>
            <a:r>
              <a:rPr lang="en-US" altLang="ko-KR" sz="1200" dirty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/>
              <a:t>② 요청을 반려하는 사유를 </a:t>
            </a:r>
            <a:r>
              <a:rPr lang="ko-KR" altLang="en-US" sz="1200" dirty="0" err="1"/>
              <a:t>반려사유에</a:t>
            </a:r>
            <a:r>
              <a:rPr lang="ko-KR" altLang="en-US" sz="1200" dirty="0"/>
              <a:t> 입력한다</a:t>
            </a:r>
            <a:r>
              <a:rPr lang="en-US" altLang="ko-KR" sz="1200" dirty="0"/>
              <a:t>. : </a:t>
            </a:r>
            <a:r>
              <a:rPr lang="ko-KR" altLang="en-US" sz="1200" dirty="0"/>
              <a:t>입력된 </a:t>
            </a:r>
            <a:r>
              <a:rPr lang="ko-KR" altLang="en-US" sz="1200" dirty="0" err="1"/>
              <a:t>반려사유는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보조사업자에게도</a:t>
            </a:r>
            <a:r>
              <a:rPr lang="ko-KR" altLang="en-US" sz="1200" dirty="0"/>
              <a:t> 보여짐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③ 반환완료요청반려 버튼을 클릭한다</a:t>
            </a:r>
            <a:r>
              <a:rPr lang="en-US" altLang="ko-KR" sz="1200" dirty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요청 메뉴는 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요청</a:t>
            </a:r>
            <a:r>
              <a:rPr lang="en-US" altLang="ko-KR" sz="1200" dirty="0"/>
              <a:t>’ </a:t>
            </a:r>
            <a:r>
              <a:rPr lang="ko-KR" altLang="en-US" sz="1200" dirty="0"/>
              <a:t>상태인 </a:t>
            </a:r>
            <a:r>
              <a:rPr lang="ko-KR" altLang="en-US" sz="1200" dirty="0" err="1"/>
              <a:t>반환내역만</a:t>
            </a:r>
            <a:r>
              <a:rPr lang="ko-KR" altLang="en-US" sz="1200" dirty="0"/>
              <a:t> 나오기 때문에 해당 내역이 목록에서 사라진다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408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70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5809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4-1. </a:t>
            </a:r>
            <a:r>
              <a:rPr lang="ko-KR" altLang="en-US" sz="1200" dirty="0" err="1"/>
              <a:t>보조사업자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err="1"/>
              <a:t>고지서반납</a:t>
            </a:r>
            <a:r>
              <a:rPr lang="ko-KR" altLang="en-US" sz="1200"/>
              <a:t> </a:t>
            </a:r>
            <a:r>
              <a:rPr lang="ko-KR" altLang="en-US" sz="1200" smtClean="0"/>
              <a:t>등록</a:t>
            </a:r>
            <a:r>
              <a:rPr lang="en-US" altLang="ko-KR" sz="1200" smtClean="0"/>
              <a:t>(</a:t>
            </a:r>
            <a:r>
              <a:rPr lang="en-US" altLang="ko-KR" sz="1200" dirty="0"/>
              <a:t>94038) =&gt; </a:t>
            </a:r>
            <a:r>
              <a:rPr lang="ko-KR" altLang="en-US" sz="1200" dirty="0"/>
              <a:t>반환완료요청반려</a:t>
            </a:r>
            <a:endParaRPr lang="en-US" altLang="ko-KR" sz="1200" dirty="0"/>
          </a:p>
          <a:p>
            <a:pPr lvl="0" defTabSz="914400" latinLnBrk="1">
              <a:defRPr/>
            </a:pPr>
            <a:endParaRPr lang="en-US" altLang="ko-KR" sz="1200" dirty="0"/>
          </a:p>
          <a:p>
            <a:r>
              <a:rPr lang="en-US" altLang="ko-KR" sz="1200" dirty="0"/>
              <a:t>1) </a:t>
            </a:r>
            <a:r>
              <a:rPr lang="ko-KR" altLang="en-US" sz="1200" dirty="0"/>
              <a:t>자치단체 담당자에 의해 요청이 반려되었을 때</a:t>
            </a:r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 err="1"/>
              <a:t>자체단체</a:t>
            </a:r>
            <a:r>
              <a:rPr lang="ko-KR" altLang="en-US" sz="1200" dirty="0"/>
              <a:t> 담당자가 </a:t>
            </a:r>
            <a:r>
              <a:rPr lang="ko-KR" altLang="en-US" sz="1200" dirty="0" err="1"/>
              <a:t>반환완료</a:t>
            </a:r>
            <a:r>
              <a:rPr lang="ko-KR" altLang="en-US" sz="1200" dirty="0"/>
              <a:t> 요청을 반려했을 때 </a:t>
            </a:r>
            <a:r>
              <a:rPr lang="ko-KR" altLang="en-US" sz="1200" dirty="0" err="1"/>
              <a:t>고지서납부</a:t>
            </a:r>
            <a:r>
              <a:rPr lang="ko-KR" altLang="en-US" sz="1200" dirty="0"/>
              <a:t> 여부가 </a:t>
            </a:r>
            <a:r>
              <a:rPr lang="en-US" altLang="ko-KR" sz="1200" dirty="0"/>
              <a:t>‘N’ </a:t>
            </a:r>
            <a:r>
              <a:rPr lang="ko-KR" altLang="en-US" sz="1200" dirty="0"/>
              <a:t>으로 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반려</a:t>
            </a:r>
            <a:r>
              <a:rPr lang="en-US" altLang="ko-KR" sz="1200" dirty="0"/>
              <a:t>’ </a:t>
            </a:r>
            <a:r>
              <a:rPr lang="ko-KR" altLang="en-US" sz="1200" dirty="0"/>
              <a:t>상태로 변경 됨</a:t>
            </a:r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① </a:t>
            </a:r>
            <a:r>
              <a:rPr lang="ko-KR" altLang="en-US" sz="1200" dirty="0" err="1"/>
              <a:t>반려사유를</a:t>
            </a:r>
            <a:r>
              <a:rPr lang="ko-KR" altLang="en-US" sz="1200" dirty="0"/>
              <a:t> 확인하기 위해 반려된 </a:t>
            </a:r>
            <a:r>
              <a:rPr lang="ko-KR" altLang="en-US" sz="1200" dirty="0" err="1"/>
              <a:t>반환대상을</a:t>
            </a:r>
            <a:r>
              <a:rPr lang="ko-KR" altLang="en-US" sz="1200" dirty="0"/>
              <a:t> 클릭</a:t>
            </a:r>
            <a:r>
              <a:rPr lang="en-US" altLang="ko-KR" sz="1200" dirty="0"/>
              <a:t>: </a:t>
            </a:r>
            <a:r>
              <a:rPr lang="ko-KR" altLang="en-US" sz="1200" dirty="0"/>
              <a:t>하단의 고지서납부요청 </a:t>
            </a:r>
            <a:r>
              <a:rPr lang="ko-KR" altLang="en-US" sz="1200" dirty="0" err="1"/>
              <a:t>반려사유에</a:t>
            </a:r>
            <a:r>
              <a:rPr lang="ko-KR" altLang="en-US" sz="1200" dirty="0"/>
              <a:t> 자치단체 담당자가 작성한 </a:t>
            </a:r>
            <a:r>
              <a:rPr lang="ko-KR" altLang="en-US" sz="1200" dirty="0" err="1"/>
              <a:t>반려사유가</a:t>
            </a:r>
            <a:r>
              <a:rPr lang="ko-KR" altLang="en-US" sz="1200" dirty="0"/>
              <a:t> 표시됨</a:t>
            </a:r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반려된 </a:t>
            </a:r>
            <a:r>
              <a:rPr lang="ko-KR" altLang="en-US" sz="1200" dirty="0" err="1"/>
              <a:t>반환대상을</a:t>
            </a:r>
            <a:r>
              <a:rPr lang="ko-KR" altLang="en-US" sz="1200" dirty="0"/>
              <a:t> 다시 </a:t>
            </a:r>
            <a:r>
              <a:rPr lang="ko-KR" altLang="en-US" sz="1200" dirty="0" err="1"/>
              <a:t>반환완료요청할</a:t>
            </a:r>
            <a:r>
              <a:rPr lang="ko-KR" altLang="en-US" sz="1200" dirty="0"/>
              <a:t> 경우 </a:t>
            </a:r>
            <a:r>
              <a:rPr lang="ko-KR" altLang="en-US" sz="1200" dirty="0" err="1"/>
              <a:t>반려사유가</a:t>
            </a:r>
            <a:r>
              <a:rPr lang="ko-KR" altLang="en-US" sz="1200" dirty="0"/>
              <a:t> 삭제됨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7667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84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841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1-1. </a:t>
            </a:r>
            <a:r>
              <a:rPr lang="ko-KR" altLang="en-US" sz="1200" dirty="0" err="1"/>
              <a:t>보조사업자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등록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94038) =&gt;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요청을 하기 위한 </a:t>
            </a:r>
            <a:r>
              <a:rPr lang="ko-KR" altLang="en-US" sz="1200" dirty="0" err="1"/>
              <a:t>사업정보가</a:t>
            </a:r>
            <a:r>
              <a:rPr lang="ko-KR" altLang="en-US" sz="1200" dirty="0"/>
              <a:t> 조회 됨</a:t>
            </a:r>
            <a:endParaRPr lang="en-US" altLang="ko-KR" sz="1200" dirty="0"/>
          </a:p>
          <a:p>
            <a:endParaRPr lang="en-US" altLang="ko-KR" sz="1200" dirty="0"/>
          </a:p>
          <a:p>
            <a:pPr marL="228600" indent="-228600">
              <a:buAutoNum type="arabicParenR"/>
            </a:pPr>
            <a:r>
              <a:rPr lang="ko-KR" altLang="en-US" sz="1200" dirty="0"/>
              <a:t>반환세부내역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출금계좌구분이 </a:t>
            </a:r>
            <a:r>
              <a:rPr lang="ko-KR" altLang="en-US" sz="1200" dirty="0" err="1" smtClean="0"/>
              <a:t>보조금예치</a:t>
            </a:r>
            <a:r>
              <a:rPr lang="ko-KR" altLang="en-US" sz="1200" dirty="0" smtClean="0"/>
              <a:t> 계좌번호 인 자료는 고지서 반납 </a:t>
            </a:r>
            <a:r>
              <a:rPr lang="ko-KR" altLang="en-US" sz="1200" dirty="0"/>
              <a:t>요청이 </a:t>
            </a:r>
            <a:r>
              <a:rPr lang="ko-KR" altLang="en-US" sz="1200" dirty="0" smtClean="0"/>
              <a:t>불가능</a:t>
            </a:r>
            <a:r>
              <a:rPr lang="en-US" altLang="ko-KR" sz="1200" dirty="0" smtClean="0"/>
              <a:t>. 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반환 </a:t>
            </a:r>
            <a:r>
              <a:rPr lang="ko-KR" altLang="en-US" sz="1200" dirty="0" err="1" smtClean="0"/>
              <a:t>진행상태가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미처리인 경우만 요청 </a:t>
            </a:r>
            <a:r>
              <a:rPr lang="ko-KR" altLang="en-US" sz="1200" dirty="0" smtClean="0"/>
              <a:t>가능</a:t>
            </a:r>
            <a:r>
              <a:rPr lang="en-US" altLang="ko-KR" sz="1200" dirty="0" smtClean="0"/>
              <a:t>. </a:t>
            </a:r>
          </a:p>
          <a:p>
            <a:r>
              <a:rPr lang="ko-KR" altLang="en-US" sz="1200" dirty="0" smtClean="0"/>
              <a:t>    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반환이체요청 </a:t>
            </a:r>
            <a:r>
              <a:rPr lang="ko-KR" altLang="en-US" sz="1200" dirty="0"/>
              <a:t>상태 또는 반환이체오류 상태일 경우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요청등록</a:t>
            </a:r>
            <a:r>
              <a:rPr lang="en-US" altLang="ko-KR" sz="1200" dirty="0"/>
              <a:t>(94011) </a:t>
            </a:r>
            <a:r>
              <a:rPr lang="ko-KR" altLang="en-US" sz="1200" dirty="0"/>
              <a:t>메뉴에서 반환완료요청 취소 후 </a:t>
            </a:r>
            <a:r>
              <a:rPr lang="ko-KR" altLang="en-US" sz="1200" dirty="0" smtClean="0"/>
              <a:t>가능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pPr marL="171450" lvl="0" indent="-171450" defTabSz="914400" latinLnBrk="1">
              <a:buFontTx/>
              <a:buChar char="-"/>
              <a:defRPr/>
            </a:pPr>
            <a:r>
              <a:rPr lang="ko-KR" altLang="en-US" sz="1200" dirty="0" err="1" smtClean="0"/>
              <a:t>고지서납부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증빙첨부파일</a:t>
            </a:r>
            <a:r>
              <a:rPr lang="en-US" altLang="ko-KR" sz="1200" dirty="0"/>
              <a:t>: </a:t>
            </a:r>
            <a:r>
              <a:rPr lang="ko-KR" altLang="en-US" sz="1200" dirty="0" smtClean="0"/>
              <a:t>이미 반환 완료했다는 증빙서류를 </a:t>
            </a:r>
            <a:r>
              <a:rPr lang="ko-KR" altLang="en-US" sz="1200" dirty="0" err="1" smtClean="0"/>
              <a:t>캡쳐해서</a:t>
            </a:r>
            <a:r>
              <a:rPr lang="ko-KR" altLang="en-US" sz="1200" dirty="0" smtClean="0"/>
              <a:t> 첨부</a:t>
            </a:r>
            <a:r>
              <a:rPr lang="en-US" altLang="ko-KR" sz="1200" dirty="0" smtClean="0"/>
              <a:t>(</a:t>
            </a:r>
            <a:r>
              <a:rPr lang="ko-KR" altLang="en-US" sz="1200" dirty="0"/>
              <a:t>이체 영수증 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반납 고지서 등</a:t>
            </a:r>
            <a:r>
              <a:rPr lang="en-US" altLang="ko-KR" sz="1200" dirty="0" smtClean="0"/>
              <a:t>)</a:t>
            </a:r>
          </a:p>
          <a:p>
            <a:pPr marL="171450" lvl="0" indent="-171450" defTabSz="914400" latinLnBrk="1">
              <a:buFontTx/>
              <a:buChar char="-"/>
              <a:defRPr/>
            </a:pPr>
            <a:endParaRPr lang="en-US" altLang="ko-KR" sz="1200" dirty="0" smtClean="0"/>
          </a:p>
          <a:p>
            <a:pPr marL="171450" lvl="0" indent="-171450" defTabSz="914400" latinLnBrk="1">
              <a:buFontTx/>
              <a:buChar char="-"/>
              <a:defRPr/>
            </a:pPr>
            <a:r>
              <a:rPr lang="ko-KR" altLang="en-US" sz="1200" dirty="0" smtClean="0"/>
              <a:t>고지서납부요청 </a:t>
            </a:r>
            <a:r>
              <a:rPr lang="ko-KR" altLang="en-US" sz="1200" dirty="0"/>
              <a:t>진행상태</a:t>
            </a:r>
            <a:r>
              <a:rPr lang="en-US" altLang="ko-KR" sz="1200" dirty="0"/>
              <a:t>: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고지서 반납에 대한 진행상태를 확인할 수 있음</a:t>
            </a:r>
            <a:endParaRPr lang="en-US" altLang="ko-KR" sz="1200" dirty="0" smtClean="0"/>
          </a:p>
          <a:p>
            <a:pPr lvl="0" defTabSz="914400" latinLnBrk="1">
              <a:defRPr/>
            </a:pPr>
            <a:r>
              <a:rPr lang="en-US" altLang="ko-KR" sz="1200" dirty="0" smtClean="0"/>
              <a:t>     (</a:t>
            </a:r>
            <a:r>
              <a:rPr lang="ko-KR" altLang="en-US" sz="1200" dirty="0" err="1" smtClean="0"/>
              <a:t>작성중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요청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승인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786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70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0005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1-2. </a:t>
            </a:r>
            <a:r>
              <a:rPr lang="ko-KR" altLang="en-US" sz="1200" dirty="0" err="1"/>
              <a:t>보조사업자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등록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94038) =&gt; </a:t>
            </a:r>
            <a:r>
              <a:rPr lang="ko-KR" altLang="en-US" sz="1200" dirty="0"/>
              <a:t>반환완료요청</a:t>
            </a:r>
            <a:endParaRPr lang="en-US" altLang="ko-KR" sz="1200" dirty="0"/>
          </a:p>
          <a:p>
            <a:pPr lvl="0" defTabSz="914400" latinLnBrk="1">
              <a:defRPr/>
            </a:pPr>
            <a:endParaRPr lang="en-US" altLang="ko-KR" sz="1200" dirty="0"/>
          </a:p>
          <a:p>
            <a:pPr lvl="0" defTabSz="914400" latinLnBrk="1">
              <a:defRPr/>
            </a:pPr>
            <a:r>
              <a:rPr lang="en-US" altLang="ko-KR" sz="1200" dirty="0"/>
              <a:t>2) </a:t>
            </a:r>
            <a:r>
              <a:rPr lang="ko-KR" altLang="en-US" sz="1200" dirty="0"/>
              <a:t>반환완료요청을 위한 </a:t>
            </a:r>
            <a:r>
              <a:rPr lang="ko-KR" altLang="en-US" sz="1200" dirty="0" err="1"/>
              <a:t>재원별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반환내역</a:t>
            </a:r>
            <a:r>
              <a:rPr lang="ko-KR" altLang="en-US" sz="1200" dirty="0"/>
              <a:t> 확인</a:t>
            </a:r>
            <a:endParaRPr lang="en-US" altLang="ko-KR" sz="1200" dirty="0"/>
          </a:p>
          <a:p>
            <a:pPr marL="171450" lvl="0" indent="-171450" defTabSz="914400" latinLnBrk="1">
              <a:buFontTx/>
              <a:buChar char="-"/>
              <a:defRPr/>
            </a:pPr>
            <a:r>
              <a:rPr lang="en-US" altLang="ko-KR" sz="1200" dirty="0"/>
              <a:t>① </a:t>
            </a:r>
            <a:r>
              <a:rPr lang="ko-KR" altLang="en-US" sz="1200" dirty="0"/>
              <a:t>반환완료요청 할 </a:t>
            </a:r>
            <a:r>
              <a:rPr lang="ko-KR" altLang="en-US" sz="1200" dirty="0" err="1"/>
              <a:t>반환대상을</a:t>
            </a:r>
            <a:r>
              <a:rPr lang="ko-KR" altLang="en-US" sz="1200" dirty="0"/>
              <a:t> 클릭</a:t>
            </a:r>
            <a:endParaRPr lang="en-US" altLang="ko-KR" sz="1200" dirty="0"/>
          </a:p>
          <a:p>
            <a:pPr marL="171450" lvl="0" indent="-171450" defTabSz="914400" latinLnBrk="1">
              <a:buFontTx/>
              <a:buChar char="-"/>
              <a:defRPr/>
            </a:pPr>
            <a:r>
              <a:rPr lang="ko-KR" altLang="en-US" sz="1200" dirty="0" err="1"/>
              <a:t>재원별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반환내역에</a:t>
            </a:r>
            <a:r>
              <a:rPr lang="ko-KR" altLang="en-US" sz="1200" dirty="0"/>
              <a:t> 재원 별 </a:t>
            </a:r>
            <a:r>
              <a:rPr lang="ko-KR" altLang="en-US" sz="1200" dirty="0" err="1"/>
              <a:t>반환금액이</a:t>
            </a:r>
            <a:r>
              <a:rPr lang="ko-KR" altLang="en-US" sz="1200" dirty="0"/>
              <a:t> 제대로 설정되어 있는지</a:t>
            </a:r>
            <a:r>
              <a:rPr lang="en-US" altLang="ko-KR" sz="1200" dirty="0"/>
              <a:t> </a:t>
            </a:r>
            <a:r>
              <a:rPr lang="ko-KR" altLang="en-US" sz="1200" dirty="0"/>
              <a:t>반환진행상태가 미처리 상태가 맞는지 확인</a:t>
            </a:r>
            <a:endParaRPr lang="en-US" altLang="ko-KR" sz="1200" dirty="0"/>
          </a:p>
          <a:p>
            <a:pPr marL="171450" lvl="0" indent="-171450" defTabSz="914400" latinLnBrk="1">
              <a:buFontTx/>
              <a:buChar char="-"/>
              <a:defRPr/>
            </a:pPr>
            <a:endParaRPr lang="en-US" altLang="ko-KR" sz="1200" dirty="0"/>
          </a:p>
          <a:p>
            <a:pPr lvl="0" defTabSz="914400" latinLnBrk="1">
              <a:defRPr/>
            </a:pPr>
            <a:r>
              <a:rPr lang="en-US" altLang="ko-KR" sz="1200" dirty="0"/>
              <a:t>3) </a:t>
            </a:r>
            <a:r>
              <a:rPr lang="ko-KR" altLang="en-US" sz="1200" dirty="0"/>
              <a:t>반환완료요청을 위한 증빙서류 첨부</a:t>
            </a:r>
            <a:endParaRPr lang="en-US" altLang="ko-KR" sz="1200" dirty="0"/>
          </a:p>
          <a:p>
            <a:pPr marL="171450" lvl="0" indent="-171450" defTabSz="914400" latinLnBrk="1">
              <a:buFontTx/>
              <a:buChar char="-"/>
              <a:defRPr/>
            </a:pPr>
            <a:r>
              <a:rPr lang="ko-KR" altLang="en-US" sz="1200" dirty="0"/>
              <a:t>② 파일 첨부 버튼 클릭</a:t>
            </a:r>
            <a:endParaRPr lang="en-US" altLang="ko-KR" sz="1200" dirty="0"/>
          </a:p>
          <a:p>
            <a:pPr marL="171450" lvl="0" indent="-171450" defTabSz="914400" latinLnBrk="1">
              <a:buFontTx/>
              <a:buChar char="-"/>
              <a:defRPr/>
            </a:pPr>
            <a:r>
              <a:rPr lang="ko-KR" altLang="en-US" sz="1200" dirty="0"/>
              <a:t>첨부한 파일이 존재할 경우 첫번째 파일 명이 표시됨</a:t>
            </a:r>
            <a:endParaRPr lang="en-US" altLang="ko-KR" sz="1200" dirty="0"/>
          </a:p>
          <a:p>
            <a:pPr marL="171450" lvl="0" indent="-171450" defTabSz="914400" latinLnBrk="1">
              <a:buFontTx/>
              <a:buChar char="-"/>
              <a:defRPr/>
            </a:pPr>
            <a:r>
              <a:rPr lang="ko-KR" altLang="en-US" sz="1200" dirty="0"/>
              <a:t>기존에 서류를 첨부한 경우에 추가로 서류를 첨부해야 하거나 서류를 변경해야 하는 경우에 파일명으로 표시된 버튼 클릭</a:t>
            </a:r>
          </a:p>
        </p:txBody>
      </p:sp>
    </p:spTree>
    <p:extLst>
      <p:ext uri="{BB962C8B-B14F-4D97-AF65-F5344CB8AC3E}">
        <p14:creationId xmlns:p14="http://schemas.microsoft.com/office/powerpoint/2010/main" val="9265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49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7747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1-3. </a:t>
            </a:r>
            <a:r>
              <a:rPr lang="ko-KR" altLang="en-US" sz="1200" dirty="0" err="1"/>
              <a:t>보조사업자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등록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94038) =&gt; </a:t>
            </a:r>
            <a:r>
              <a:rPr lang="ko-KR" altLang="en-US" sz="1200" dirty="0"/>
              <a:t>반환완료요청</a:t>
            </a:r>
            <a:endParaRPr lang="en-US" altLang="ko-KR" sz="1200" dirty="0"/>
          </a:p>
          <a:p>
            <a:pPr lvl="0" defTabSz="914400" latinLnBrk="1">
              <a:defRPr/>
            </a:pPr>
            <a:endParaRPr lang="en-US" altLang="ko-KR" sz="1200" dirty="0"/>
          </a:p>
          <a:p>
            <a:pPr lvl="0" defTabSz="914400" latinLnBrk="1">
              <a:defRPr/>
            </a:pPr>
            <a:r>
              <a:rPr lang="en-US" altLang="ko-KR" sz="1200" dirty="0"/>
              <a:t>4) </a:t>
            </a:r>
            <a:r>
              <a:rPr lang="ko-KR" altLang="en-US" sz="1200" dirty="0"/>
              <a:t>반환완료요청을 위한 증빙서류 첨부</a:t>
            </a:r>
            <a:endParaRPr lang="en-US" altLang="ko-KR" sz="1200" dirty="0"/>
          </a:p>
          <a:p>
            <a:pPr lvl="0" defTabSz="914400" latinLnBrk="1">
              <a:defRPr/>
            </a:pPr>
            <a:r>
              <a:rPr lang="en-US" altLang="ko-KR" sz="1200" dirty="0"/>
              <a:t>- ① </a:t>
            </a:r>
            <a:r>
              <a:rPr lang="ko-KR" altLang="en-US" sz="1200" dirty="0" err="1"/>
              <a:t>파일추가</a:t>
            </a:r>
            <a:r>
              <a:rPr lang="ko-KR" altLang="en-US" sz="1200" dirty="0"/>
              <a:t> 버튼 클릭</a:t>
            </a:r>
            <a:r>
              <a:rPr lang="en-US" altLang="ko-KR" sz="1200" dirty="0"/>
              <a:t>: </a:t>
            </a:r>
            <a:r>
              <a:rPr lang="ko-KR" altLang="en-US" sz="1200" dirty="0"/>
              <a:t>첨부할 파일을 선택하기 위해 </a:t>
            </a:r>
            <a:r>
              <a:rPr lang="ko-KR" altLang="en-US" sz="1200" dirty="0" err="1"/>
              <a:t>파일추가</a:t>
            </a:r>
            <a:r>
              <a:rPr lang="ko-KR" altLang="en-US" sz="1200" dirty="0"/>
              <a:t> 버튼을 클릭하여 파일 선택 또는 탐색기에서 파일을 드래그하여 추가</a:t>
            </a:r>
            <a:endParaRPr lang="en-US" altLang="ko-KR" sz="1200" dirty="0"/>
          </a:p>
          <a:p>
            <a:pPr lvl="0" defTabSz="914400" latinLnBrk="1">
              <a:defRPr/>
            </a:pPr>
            <a:r>
              <a:rPr lang="en-US" altLang="ko-KR" sz="1200" dirty="0"/>
              <a:t>- </a:t>
            </a:r>
            <a:r>
              <a:rPr lang="ko-KR" altLang="en-US" sz="1200" dirty="0"/>
              <a:t>② 파일 첨부 버튼 클릭</a:t>
            </a:r>
            <a:r>
              <a:rPr lang="en-US" altLang="ko-KR" sz="1200" dirty="0"/>
              <a:t>: </a:t>
            </a:r>
            <a:r>
              <a:rPr lang="ko-KR" altLang="en-US" sz="1200" dirty="0"/>
              <a:t>파일을 모두 선택했다면 저장 버튼을 클릭하여 파일을 저장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고지서납부</a:t>
            </a:r>
            <a:r>
              <a:rPr lang="ko-KR" altLang="en-US" sz="1200" dirty="0"/>
              <a:t> 증빙첨부파일에 첨부한 첫번째 파일명이 표시됨</a:t>
            </a:r>
          </a:p>
        </p:txBody>
      </p:sp>
    </p:spTree>
    <p:extLst>
      <p:ext uri="{BB962C8B-B14F-4D97-AF65-F5344CB8AC3E}">
        <p14:creationId xmlns:p14="http://schemas.microsoft.com/office/powerpoint/2010/main" val="1560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82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6618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1-4. </a:t>
            </a:r>
            <a:r>
              <a:rPr lang="ko-KR" altLang="en-US" sz="1200" dirty="0" err="1"/>
              <a:t>보조사업자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등록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94038) =&gt; </a:t>
            </a:r>
            <a:r>
              <a:rPr lang="ko-KR" altLang="en-US" sz="1200" dirty="0"/>
              <a:t>반환완료요청</a:t>
            </a:r>
            <a:endParaRPr lang="en-US" altLang="ko-KR" sz="1200" dirty="0"/>
          </a:p>
          <a:p>
            <a:pPr lvl="0" defTabSz="914400" latinLnBrk="1">
              <a:defRPr/>
            </a:pPr>
            <a:endParaRPr lang="en-US" altLang="ko-KR" sz="1200" dirty="0"/>
          </a:p>
          <a:p>
            <a:r>
              <a:rPr lang="en-US" altLang="ko-KR" sz="1200" dirty="0"/>
              <a:t>5) </a:t>
            </a:r>
            <a:r>
              <a:rPr lang="ko-KR" altLang="en-US" sz="1200" dirty="0"/>
              <a:t>① </a:t>
            </a:r>
            <a:r>
              <a:rPr lang="ko-KR" altLang="en-US" sz="1200" dirty="0" err="1"/>
              <a:t>반환완료를</a:t>
            </a:r>
            <a:r>
              <a:rPr lang="ko-KR" altLang="en-US" sz="1200" dirty="0"/>
              <a:t> 요청하려는 반환세부내역의 체크박스 선택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 err="1"/>
              <a:t>작성중</a:t>
            </a:r>
            <a:r>
              <a:rPr lang="en-US" altLang="ko-KR" sz="1200" dirty="0"/>
              <a:t>‘ </a:t>
            </a:r>
            <a:r>
              <a:rPr lang="ko-KR" altLang="en-US" sz="1200" dirty="0"/>
              <a:t>또는 </a:t>
            </a:r>
            <a:r>
              <a:rPr lang="en-US" altLang="ko-KR" sz="1200" dirty="0"/>
              <a:t>‘</a:t>
            </a:r>
            <a:r>
              <a:rPr lang="ko-KR" altLang="en-US" sz="1200" dirty="0"/>
              <a:t>반려</a:t>
            </a:r>
            <a:r>
              <a:rPr lang="en-US" altLang="ko-KR" sz="1200" dirty="0"/>
              <a:t>‘ </a:t>
            </a:r>
            <a:r>
              <a:rPr lang="ko-KR" altLang="en-US" sz="1200" dirty="0"/>
              <a:t>상태인 반환세부내역만 반환완료요청이 가능함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ko-KR" altLang="en-US" sz="1200" dirty="0"/>
          </a:p>
          <a:p>
            <a:r>
              <a:rPr lang="en-US" altLang="ko-KR" sz="1200" dirty="0"/>
              <a:t>6) </a:t>
            </a:r>
            <a:r>
              <a:rPr lang="ko-KR" altLang="en-US" sz="1200" dirty="0"/>
              <a:t>② 반환완료요청 클릭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체크표시</a:t>
            </a:r>
            <a:r>
              <a:rPr lang="ko-KR" altLang="en-US" sz="1200" dirty="0"/>
              <a:t> 된 </a:t>
            </a:r>
            <a:r>
              <a:rPr lang="ko-KR" altLang="en-US" sz="1200" dirty="0" err="1"/>
              <a:t>반환대상을</a:t>
            </a:r>
            <a:r>
              <a:rPr lang="ko-KR" altLang="en-US" sz="1200" dirty="0"/>
              <a:t> 반환완료요청 함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고지서납부</a:t>
            </a:r>
            <a:r>
              <a:rPr lang="ko-KR" altLang="en-US" sz="1200" dirty="0"/>
              <a:t> 여부가 </a:t>
            </a:r>
            <a:r>
              <a:rPr lang="en-US" altLang="ko-KR" sz="1200" dirty="0"/>
              <a:t>‘Y’ </a:t>
            </a:r>
            <a:r>
              <a:rPr lang="ko-KR" altLang="en-US" sz="1200" dirty="0"/>
              <a:t>로 변경되고 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요청</a:t>
            </a:r>
            <a:r>
              <a:rPr lang="en-US" altLang="ko-KR" sz="1200" dirty="0"/>
              <a:t>’</a:t>
            </a:r>
            <a:r>
              <a:rPr lang="ko-KR" altLang="en-US" sz="1200" dirty="0"/>
              <a:t>으로 변경됨</a:t>
            </a:r>
          </a:p>
        </p:txBody>
      </p:sp>
    </p:spTree>
    <p:extLst>
      <p:ext uri="{BB962C8B-B14F-4D97-AF65-F5344CB8AC3E}">
        <p14:creationId xmlns:p14="http://schemas.microsoft.com/office/powerpoint/2010/main" val="18068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55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3232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1-5. </a:t>
            </a:r>
            <a:r>
              <a:rPr lang="ko-KR" altLang="en-US" sz="1200" dirty="0" err="1"/>
              <a:t>보조사업자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등록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94038) =&gt; </a:t>
            </a:r>
            <a:r>
              <a:rPr lang="ko-KR" altLang="en-US" sz="1200" dirty="0"/>
              <a:t>반환완료요청 취소</a:t>
            </a:r>
            <a:endParaRPr lang="en-US" altLang="ko-KR" sz="1200" dirty="0"/>
          </a:p>
          <a:p>
            <a:pPr lvl="0" defTabSz="914400" latinLnBrk="1">
              <a:defRPr/>
            </a:pPr>
            <a:endParaRPr lang="en-US" altLang="ko-KR" sz="1200" dirty="0"/>
          </a:p>
          <a:p>
            <a:r>
              <a:rPr lang="en-US" altLang="ko-KR" sz="1200" dirty="0"/>
              <a:t>7) </a:t>
            </a:r>
            <a:r>
              <a:rPr lang="ko-KR" altLang="en-US" sz="1200" dirty="0"/>
              <a:t>고지서 반환완료요청 취소</a:t>
            </a:r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요청</a:t>
            </a:r>
            <a:r>
              <a:rPr lang="en-US" altLang="ko-KR" sz="1200" dirty="0"/>
              <a:t>’ </a:t>
            </a:r>
            <a:r>
              <a:rPr lang="ko-KR" altLang="en-US" sz="1200" dirty="0"/>
              <a:t>인 경우에 반환완료요청을 취소할 수 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① 요청을 취소하려는 </a:t>
            </a:r>
            <a:r>
              <a:rPr lang="ko-KR" altLang="en-US" sz="1200" dirty="0" err="1"/>
              <a:t>반환대상의</a:t>
            </a:r>
            <a:r>
              <a:rPr lang="ko-KR" altLang="en-US" sz="1200" dirty="0"/>
              <a:t> 체크박스를 선택함</a:t>
            </a:r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② 반환완료요청 취소 버튼을 클릭하여 선택 된 요청을 취소함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고지서납부</a:t>
            </a:r>
            <a:r>
              <a:rPr lang="ko-KR" altLang="en-US" sz="1200" dirty="0"/>
              <a:t> 여부가 </a:t>
            </a:r>
            <a:r>
              <a:rPr lang="en-US" altLang="ko-KR" sz="1200" dirty="0"/>
              <a:t>‘N’ </a:t>
            </a:r>
            <a:r>
              <a:rPr lang="ko-KR" altLang="en-US" sz="1200" dirty="0"/>
              <a:t>으로 변경되고 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 err="1"/>
              <a:t>작성중</a:t>
            </a:r>
            <a:r>
              <a:rPr lang="en-US" altLang="ko-KR" sz="1200" dirty="0"/>
              <a:t>’ </a:t>
            </a:r>
            <a:r>
              <a:rPr lang="ko-KR" altLang="en-US" sz="1200" dirty="0"/>
              <a:t>으로 변경됨</a:t>
            </a:r>
          </a:p>
        </p:txBody>
      </p:sp>
    </p:spTree>
    <p:extLst>
      <p:ext uri="{BB962C8B-B14F-4D97-AF65-F5344CB8AC3E}">
        <p14:creationId xmlns:p14="http://schemas.microsoft.com/office/powerpoint/2010/main" val="40234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62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3697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2. </a:t>
            </a:r>
            <a:r>
              <a:rPr lang="ko-KR" altLang="en-US" sz="1200" dirty="0"/>
              <a:t>지자체 사업담당자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관리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94039)</a:t>
            </a:r>
          </a:p>
          <a:p>
            <a:endParaRPr lang="en-US" altLang="ko-KR" sz="1200" dirty="0"/>
          </a:p>
          <a:p>
            <a:r>
              <a:rPr lang="en-US" altLang="ko-KR" sz="1200" dirty="0"/>
              <a:t>1)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승인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보조사업자가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요청을 한 내역이 존재하는 경우에 해당 요청을 반려</a:t>
            </a:r>
            <a:r>
              <a:rPr lang="en-US" altLang="ko-KR" sz="1200" dirty="0"/>
              <a:t>, </a:t>
            </a:r>
            <a:r>
              <a:rPr lang="ko-KR" altLang="en-US" sz="1200" dirty="0"/>
              <a:t>승인</a:t>
            </a:r>
            <a:r>
              <a:rPr lang="en-US" altLang="ko-KR" sz="1200" dirty="0"/>
              <a:t> </a:t>
            </a:r>
            <a:r>
              <a:rPr lang="ko-KR" altLang="en-US" sz="1200" dirty="0"/>
              <a:t>또는 승인취소 하는 메뉴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r>
              <a:rPr lang="en-US" altLang="ko-KR" sz="1200" dirty="0"/>
              <a:t>2)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요청 확인</a:t>
            </a:r>
            <a:endParaRPr lang="en-US" altLang="ko-KR" sz="1200" dirty="0"/>
          </a:p>
          <a:p>
            <a:pPr lvl="0" defTabSz="914400" latinLnBrk="1">
              <a:defRPr/>
            </a:pPr>
            <a:r>
              <a:rPr lang="en-US" altLang="ko-KR" sz="1200" dirty="0"/>
              <a:t>- </a:t>
            </a:r>
            <a:r>
              <a:rPr lang="ko-KR" altLang="en-US" sz="1200" dirty="0"/>
              <a:t>민간보조사업을 조회하기 위해 담당 관리사업별로 민간보조사업의 목록을 조회</a:t>
            </a:r>
            <a:endParaRPr lang="en-US" altLang="ko-KR" sz="1200" dirty="0"/>
          </a:p>
          <a:p>
            <a:r>
              <a:rPr lang="en-US" altLang="ko-KR" sz="1200" dirty="0"/>
              <a:t>- ① </a:t>
            </a:r>
            <a:r>
              <a:rPr lang="ko-KR" altLang="en-US" sz="1200" dirty="0"/>
              <a:t>버튼 클릭을 통해 </a:t>
            </a:r>
            <a:r>
              <a:rPr lang="ko-KR" altLang="en-US" sz="1200" dirty="0" smtClean="0"/>
              <a:t>관리사업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지자체보조사업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</a:t>
            </a:r>
            <a:r>
              <a:rPr lang="ko-KR" altLang="en-US" sz="1200" dirty="0" err="1"/>
              <a:t>선택목록</a:t>
            </a:r>
            <a:r>
              <a:rPr lang="ko-KR" altLang="en-US" sz="1200" dirty="0"/>
              <a:t> 팝업 호출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403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17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3392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2-1. </a:t>
            </a:r>
            <a:r>
              <a:rPr lang="ko-KR" altLang="en-US" sz="1200" dirty="0"/>
              <a:t>지자체 사업담당자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관리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94039) =&gt; </a:t>
            </a:r>
            <a:r>
              <a:rPr lang="ko-KR" altLang="en-US" sz="1200" dirty="0" err="1"/>
              <a:t>조회조건의</a:t>
            </a:r>
            <a:r>
              <a:rPr lang="ko-KR" altLang="en-US" sz="1200" dirty="0"/>
              <a:t> 관리사업 선택을 위한 관리사업 </a:t>
            </a:r>
            <a:r>
              <a:rPr lang="ko-KR" altLang="en-US" sz="1200" dirty="0" err="1"/>
              <a:t>팝업화면</a:t>
            </a:r>
            <a:endParaRPr lang="en-US" altLang="ko-KR" sz="1200" dirty="0"/>
          </a:p>
          <a:p>
            <a:endParaRPr lang="en-US" altLang="ko-KR" sz="1200" dirty="0"/>
          </a:p>
          <a:p>
            <a:pPr marL="228600" indent="-228600">
              <a:buAutoNum type="arabicParenR"/>
            </a:pPr>
            <a:r>
              <a:rPr lang="en-US" altLang="ko-KR" sz="1200" dirty="0"/>
              <a:t>① </a:t>
            </a:r>
            <a:r>
              <a:rPr lang="ko-KR" altLang="en-US" sz="1200" dirty="0"/>
              <a:t>조회된 관리사업 </a:t>
            </a:r>
            <a:r>
              <a:rPr lang="ko-KR" altLang="en-US" sz="1200" dirty="0" err="1"/>
              <a:t>행선택</a:t>
            </a:r>
            <a:endParaRPr lang="en-US" altLang="ko-KR" sz="1200" dirty="0"/>
          </a:p>
          <a:p>
            <a:pPr lvl="0" defTabSz="914400" latinLnBrk="1">
              <a:defRPr/>
            </a:pPr>
            <a:r>
              <a:rPr lang="en-US" altLang="ko-KR" sz="1200" dirty="0"/>
              <a:t>- </a:t>
            </a:r>
            <a:r>
              <a:rPr lang="ko-KR" altLang="en-US" sz="1200" dirty="0"/>
              <a:t>관리하고 있는 </a:t>
            </a:r>
            <a:r>
              <a:rPr lang="ko-KR" altLang="en-US" sz="1200" dirty="0" err="1"/>
              <a:t>관리사업이</a:t>
            </a:r>
            <a:r>
              <a:rPr lang="ko-KR" altLang="en-US" sz="1200" dirty="0"/>
              <a:t> 조회가 되지 않는 경우 해당 관리사업의 담당자로 지정되어 있는지 확인</a:t>
            </a:r>
            <a:endParaRPr lang="en-US" altLang="ko-KR" sz="1200" dirty="0"/>
          </a:p>
          <a:p>
            <a:pPr lvl="0" defTabSz="914400" latinLnBrk="1">
              <a:defRPr/>
            </a:pPr>
            <a:r>
              <a:rPr lang="en-US" altLang="ko-KR" sz="1200" dirty="0"/>
              <a:t>( e</a:t>
            </a:r>
            <a:r>
              <a:rPr lang="ko-KR" altLang="en-US" sz="1200" dirty="0"/>
              <a:t>호조</a:t>
            </a:r>
            <a:r>
              <a:rPr lang="en-US" altLang="ko-KR" sz="1200" dirty="0"/>
              <a:t>+  </a:t>
            </a:r>
            <a:r>
              <a:rPr lang="ko-KR" altLang="en-US" sz="1200" dirty="0"/>
              <a:t>의 정보관리사업등록</a:t>
            </a:r>
            <a:r>
              <a:rPr lang="en-US" altLang="ko-KR" sz="1200" dirty="0"/>
              <a:t>(11104)  </a:t>
            </a:r>
            <a:r>
              <a:rPr lang="ko-KR" altLang="en-US" sz="1200" dirty="0"/>
              <a:t>화면에서 해당 관리사업의 담당자 확인</a:t>
            </a:r>
            <a:r>
              <a:rPr lang="en-US" altLang="ko-KR" sz="1200" dirty="0"/>
              <a:t>.)</a:t>
            </a:r>
          </a:p>
          <a:p>
            <a:pPr lvl="0" defTabSz="914400" latinLnBrk="1">
              <a:defRPr/>
            </a:pPr>
            <a:endParaRPr lang="en-US" altLang="ko-KR" sz="1200" dirty="0"/>
          </a:p>
          <a:p>
            <a:r>
              <a:rPr lang="en-US" altLang="ko-KR" sz="1200" dirty="0"/>
              <a:t>2) </a:t>
            </a:r>
            <a:r>
              <a:rPr lang="ko-KR" altLang="en-US" sz="1200" dirty="0"/>
              <a:t>② </a:t>
            </a:r>
            <a:r>
              <a:rPr lang="ko-KR" altLang="en-US" sz="1200" dirty="0" err="1"/>
              <a:t>선택버튼</a:t>
            </a:r>
            <a:r>
              <a:rPr lang="ko-KR" altLang="en-US" sz="1200" dirty="0"/>
              <a:t> 클릭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3) </a:t>
            </a:r>
            <a:r>
              <a:rPr lang="ko-KR" altLang="en-US" sz="1200" dirty="0"/>
              <a:t>조회된 사업이 많은 경우 </a:t>
            </a:r>
            <a:r>
              <a:rPr lang="ko-KR" altLang="en-US" sz="1200" dirty="0" err="1"/>
              <a:t>관리사업명</a:t>
            </a:r>
            <a:r>
              <a:rPr lang="ko-KR" altLang="en-US" sz="1200" dirty="0"/>
              <a:t> 으로 지정하여 조회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③ 초기화 버튼 클릭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④ </a:t>
            </a:r>
            <a:r>
              <a:rPr lang="ko-KR" altLang="en-US" sz="1200" dirty="0" err="1"/>
              <a:t>사업명을</a:t>
            </a:r>
            <a:r>
              <a:rPr lang="en-US" altLang="ko-KR" sz="1200" dirty="0"/>
              <a:t>(</a:t>
            </a:r>
            <a:r>
              <a:rPr lang="ko-KR" altLang="en-US" sz="1200" dirty="0" err="1"/>
              <a:t>특정단어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입력가능</a:t>
            </a:r>
            <a:r>
              <a:rPr lang="en-US" altLang="ko-KR" sz="1200" dirty="0"/>
              <a:t>) </a:t>
            </a:r>
            <a:r>
              <a:rPr lang="ko-KR" altLang="en-US" sz="1200" dirty="0"/>
              <a:t>입력 후 </a:t>
            </a:r>
            <a:r>
              <a:rPr lang="ko-KR" altLang="en-US" sz="1200" dirty="0" err="1"/>
              <a:t>조회버튼</a:t>
            </a:r>
            <a:r>
              <a:rPr lang="ko-KR" altLang="en-US" sz="1200" dirty="0"/>
              <a:t> 클릭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1186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" y="0"/>
            <a:ext cx="9142110" cy="4527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0" y="466778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200" dirty="0"/>
              <a:t>2-2. </a:t>
            </a:r>
            <a:r>
              <a:rPr lang="ko-KR" altLang="en-US" sz="1200" dirty="0"/>
              <a:t>지자체 사업담당자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관리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94039) </a:t>
            </a:r>
            <a:endParaRPr lang="en-US" altLang="ko-KR" sz="1200" dirty="0" smtClean="0"/>
          </a:p>
          <a:p>
            <a:pPr lvl="0" defTabSz="914400" latinLnBrk="1">
              <a:defRPr/>
            </a:pPr>
            <a:r>
              <a:rPr lang="en-US" altLang="ko-KR" sz="1200" dirty="0" smtClean="0"/>
              <a:t>=&gt; </a:t>
            </a:r>
            <a:r>
              <a:rPr lang="ko-KR" altLang="en-US" sz="1200" dirty="0" err="1"/>
              <a:t>정산반환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승인을 하기 위한 </a:t>
            </a:r>
            <a:r>
              <a:rPr lang="ko-KR" altLang="en-US" sz="1200" dirty="0" err="1"/>
              <a:t>사업정보가</a:t>
            </a:r>
            <a:r>
              <a:rPr lang="ko-KR" altLang="en-US" sz="1200" dirty="0"/>
              <a:t> 조회 됨</a:t>
            </a:r>
            <a:endParaRPr lang="en-US" altLang="ko-KR" sz="1200" dirty="0"/>
          </a:p>
          <a:p>
            <a:pPr lvl="0" defTabSz="914400" latinLnBrk="1">
              <a:defRPr/>
            </a:pPr>
            <a:endParaRPr lang="en-US" altLang="ko-KR" sz="1200" dirty="0"/>
          </a:p>
          <a:p>
            <a:r>
              <a:rPr lang="en-US" altLang="ko-KR" sz="1200" dirty="0"/>
              <a:t>4) </a:t>
            </a:r>
            <a:r>
              <a:rPr lang="ko-KR" altLang="en-US" sz="1200" dirty="0"/>
              <a:t>보조사업 정보</a:t>
            </a:r>
            <a:r>
              <a:rPr lang="en-US" altLang="ko-KR" sz="1200" dirty="0"/>
              <a:t>: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고지서반납</a:t>
            </a:r>
            <a:r>
              <a:rPr lang="ko-KR" altLang="en-US" sz="1200" dirty="0"/>
              <a:t> 반환완료요청이 있는 </a:t>
            </a:r>
            <a:r>
              <a:rPr lang="ko-KR" altLang="en-US" sz="1200" dirty="0" err="1"/>
              <a:t>보조사업만</a:t>
            </a:r>
            <a:r>
              <a:rPr lang="ko-KR" altLang="en-US" sz="1200" dirty="0"/>
              <a:t> 목록에 표시됨</a:t>
            </a:r>
            <a:endParaRPr lang="en-US" altLang="ko-KR" sz="1200" dirty="0"/>
          </a:p>
          <a:p>
            <a:pPr marL="228600" indent="-228600">
              <a:buAutoNum type="arabicParenR"/>
            </a:pPr>
            <a:endParaRPr lang="en-US" altLang="ko-KR" sz="1200" dirty="0"/>
          </a:p>
          <a:p>
            <a:r>
              <a:rPr lang="en-US" altLang="ko-KR" sz="1200" dirty="0"/>
              <a:t>5) </a:t>
            </a:r>
            <a:r>
              <a:rPr lang="ko-KR" altLang="en-US" sz="1200" dirty="0"/>
              <a:t>반환 세부내역</a:t>
            </a:r>
            <a:r>
              <a:rPr lang="en-US" altLang="ko-KR" sz="1200" dirty="0"/>
              <a:t>: </a:t>
            </a:r>
            <a:r>
              <a:rPr lang="ko-KR" altLang="en-US" sz="1200" dirty="0"/>
              <a:t>첫번째 보조사업의 고지서납부요청 </a:t>
            </a:r>
            <a:r>
              <a:rPr lang="ko-KR" altLang="en-US" sz="1200" dirty="0" err="1"/>
              <a:t>진행상태가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요청</a:t>
            </a:r>
            <a:r>
              <a:rPr lang="en-US" altLang="ko-KR" sz="1200" dirty="0"/>
              <a:t>‘ </a:t>
            </a:r>
            <a:r>
              <a:rPr lang="ko-KR" altLang="en-US" sz="1200" dirty="0"/>
              <a:t>또는 </a:t>
            </a:r>
            <a:r>
              <a:rPr lang="en-US" altLang="ko-KR" sz="1200" dirty="0"/>
              <a:t>‘</a:t>
            </a:r>
            <a:r>
              <a:rPr lang="ko-KR" altLang="en-US" sz="1200" dirty="0"/>
              <a:t>승인</a:t>
            </a:r>
            <a:r>
              <a:rPr lang="en-US" altLang="ko-KR" sz="1200" dirty="0"/>
              <a:t>’ </a:t>
            </a:r>
            <a:r>
              <a:rPr lang="ko-KR" altLang="en-US" sz="1200" dirty="0"/>
              <a:t>상태인 내역만 표시됨</a:t>
            </a:r>
            <a:endParaRPr lang="en-US" altLang="ko-KR" sz="1200" dirty="0"/>
          </a:p>
          <a:p>
            <a:pPr marL="228600" indent="-228600">
              <a:buAutoNum type="arabicParenR"/>
            </a:pPr>
            <a:endParaRPr lang="en-US" altLang="ko-KR" sz="1200" dirty="0"/>
          </a:p>
          <a:p>
            <a:r>
              <a:rPr lang="en-US" altLang="ko-KR" sz="1200" dirty="0"/>
              <a:t>6) </a:t>
            </a:r>
            <a:r>
              <a:rPr lang="ko-KR" altLang="en-US" sz="1200" dirty="0" err="1"/>
              <a:t>재원별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반환내역</a:t>
            </a:r>
            <a:r>
              <a:rPr lang="en-US" altLang="ko-KR" sz="1200" dirty="0"/>
              <a:t>: </a:t>
            </a:r>
            <a:r>
              <a:rPr lang="ko-KR" altLang="en-US" sz="1200" dirty="0"/>
              <a:t>첫번째 반환 대상의 </a:t>
            </a:r>
            <a:r>
              <a:rPr lang="ko-KR" altLang="en-US" sz="1200" dirty="0" err="1"/>
              <a:t>재원별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반환내역</a:t>
            </a:r>
            <a:r>
              <a:rPr lang="ko-KR" altLang="en-US" sz="1200" dirty="0"/>
              <a:t> 상태가 표시됨</a:t>
            </a:r>
            <a:endParaRPr lang="en-US" altLang="ko-KR" sz="1200" dirty="0"/>
          </a:p>
          <a:p>
            <a:pPr marL="228600" indent="-228600">
              <a:buAutoNum type="arabicParenR"/>
            </a:pPr>
            <a:endParaRPr lang="en-US" altLang="ko-KR" sz="1200" dirty="0"/>
          </a:p>
          <a:p>
            <a:r>
              <a:rPr lang="en-US" altLang="ko-KR" sz="1200" dirty="0"/>
              <a:t>7) ① </a:t>
            </a:r>
            <a:r>
              <a:rPr lang="ko-KR" altLang="en-US" sz="1200" dirty="0" err="1"/>
              <a:t>고지서납부</a:t>
            </a:r>
            <a:r>
              <a:rPr lang="ko-KR" altLang="en-US" sz="1200" dirty="0"/>
              <a:t> 첨부파일 클릭</a:t>
            </a:r>
            <a:r>
              <a:rPr lang="en-US" altLang="ko-KR" sz="1200" dirty="0"/>
              <a:t>: </a:t>
            </a:r>
            <a:r>
              <a:rPr lang="ko-KR" altLang="en-US" sz="1200" dirty="0"/>
              <a:t>요청된 </a:t>
            </a:r>
            <a:r>
              <a:rPr lang="ko-KR" altLang="en-US" sz="1200" dirty="0" err="1"/>
              <a:t>반환대상의</a:t>
            </a:r>
            <a:r>
              <a:rPr lang="ko-KR" altLang="en-US" sz="1200" dirty="0"/>
              <a:t> 증빙서류를 다운받을 수 있는 팝업 호출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6345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2334</Words>
  <Application>Microsoft Office PowerPoint</Application>
  <PresentationFormat>화면 슬라이드 쇼(4:3)</PresentationFormat>
  <Paragraphs>256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Metanet</cp:lastModifiedBy>
  <cp:revision>180</cp:revision>
  <dcterms:created xsi:type="dcterms:W3CDTF">2024-05-20T00:37:55Z</dcterms:created>
  <dcterms:modified xsi:type="dcterms:W3CDTF">2024-05-22T04:14:47Z</dcterms:modified>
</cp:coreProperties>
</file>